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6"/>
  </p:handoutMasterIdLst>
  <p:sldIdLst>
    <p:sldId id="256" r:id="rId2"/>
    <p:sldId id="284" r:id="rId3"/>
    <p:sldId id="278" r:id="rId4"/>
    <p:sldId id="275" r:id="rId5"/>
    <p:sldId id="270" r:id="rId6"/>
    <p:sldId id="266" r:id="rId7"/>
    <p:sldId id="296" r:id="rId8"/>
    <p:sldId id="295" r:id="rId9"/>
    <p:sldId id="272" r:id="rId10"/>
    <p:sldId id="293" r:id="rId11"/>
    <p:sldId id="279" r:id="rId12"/>
    <p:sldId id="285" r:id="rId13"/>
    <p:sldId id="280" r:id="rId14"/>
    <p:sldId id="287" r:id="rId15"/>
    <p:sldId id="289" r:id="rId16"/>
    <p:sldId id="288" r:id="rId17"/>
    <p:sldId id="282" r:id="rId18"/>
    <p:sldId id="261" r:id="rId19"/>
    <p:sldId id="297" r:id="rId20"/>
    <p:sldId id="277" r:id="rId21"/>
    <p:sldId id="290" r:id="rId22"/>
    <p:sldId id="286" r:id="rId23"/>
    <p:sldId id="281" r:id="rId24"/>
    <p:sldId id="29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75" d="100"/>
          <a:sy n="75" d="100"/>
        </p:scale>
        <p:origin x="-192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E209B-5D27-41E1-BF2F-5DD5A71476B1}" type="datetimeFigureOut">
              <a:rPr lang="is-IS" smtClean="0"/>
              <a:pPr/>
              <a:t>31.8.2012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84F19-64AE-4B9A-A4B9-B88AAA8A9E1E}" type="slidenum">
              <a:rPr lang="is-IS" smtClean="0"/>
              <a:pPr/>
              <a:t>‹#›</a:t>
            </a:fld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6A52C-A488-4D89-8119-673FF572B30E}" type="datetimeFigureOut">
              <a:rPr lang="en-US" smtClean="0"/>
              <a:pPr/>
              <a:t>8/31/2012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84DB3-3660-4D27-BE78-D320E70D3C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6A52C-A488-4D89-8119-673FF572B30E}" type="datetimeFigureOut">
              <a:rPr lang="en-US" smtClean="0"/>
              <a:pPr/>
              <a:t>8/31/2012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84DB3-3660-4D27-BE78-D320E70D3C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6A52C-A488-4D89-8119-673FF572B30E}" type="datetimeFigureOut">
              <a:rPr lang="en-US" smtClean="0"/>
              <a:pPr/>
              <a:t>8/31/2012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84DB3-3660-4D27-BE78-D320E70D3C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6A52C-A488-4D89-8119-673FF572B30E}" type="datetimeFigureOut">
              <a:rPr lang="en-US" smtClean="0"/>
              <a:pPr/>
              <a:t>8/31/2012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84DB3-3660-4D27-BE78-D320E70D3C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6A52C-A488-4D89-8119-673FF572B30E}" type="datetimeFigureOut">
              <a:rPr lang="en-US" smtClean="0"/>
              <a:pPr/>
              <a:t>8/31/2012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84DB3-3660-4D27-BE78-D320E70D3C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6A52C-A488-4D89-8119-673FF572B30E}" type="datetimeFigureOut">
              <a:rPr lang="en-US" smtClean="0"/>
              <a:pPr/>
              <a:t>8/31/2012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84DB3-3660-4D27-BE78-D320E70D3C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6A52C-A488-4D89-8119-673FF572B30E}" type="datetimeFigureOut">
              <a:rPr lang="en-US" smtClean="0"/>
              <a:pPr/>
              <a:t>8/31/2012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84DB3-3660-4D27-BE78-D320E70D3C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6A52C-A488-4D89-8119-673FF572B30E}" type="datetimeFigureOut">
              <a:rPr lang="en-US" smtClean="0"/>
              <a:pPr/>
              <a:t>8/31/2012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84DB3-3660-4D27-BE78-D320E70D3C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6A52C-A488-4D89-8119-673FF572B30E}" type="datetimeFigureOut">
              <a:rPr lang="en-US" smtClean="0"/>
              <a:pPr/>
              <a:t>8/31/2012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84DB3-3660-4D27-BE78-D320E70D3C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6A52C-A488-4D89-8119-673FF572B30E}" type="datetimeFigureOut">
              <a:rPr lang="en-US" smtClean="0"/>
              <a:pPr/>
              <a:t>8/31/2012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84DB3-3660-4D27-BE78-D320E70D3C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6A52C-A488-4D89-8119-673FF572B30E}" type="datetimeFigureOut">
              <a:rPr lang="en-US" smtClean="0"/>
              <a:pPr/>
              <a:t>8/31/2012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84DB3-3660-4D27-BE78-D320E70D3C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6A52C-A488-4D89-8119-673FF572B30E}" type="datetimeFigureOut">
              <a:rPr lang="en-US" smtClean="0"/>
              <a:pPr/>
              <a:t>8/31/2012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84DB3-3660-4D27-BE78-D320E70D3C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s-IS" smtClean="0"/>
              <a:t>Screening strategies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s-IS" smtClean="0"/>
              <a:t>Tryggvi Björn Stefánsson</a:t>
            </a:r>
          </a:p>
          <a:p>
            <a:r>
              <a:rPr lang="is-IS" smtClean="0"/>
              <a:t>Dept of Surgery</a:t>
            </a:r>
          </a:p>
          <a:p>
            <a:r>
              <a:rPr lang="is-IS" smtClean="0"/>
              <a:t>Landspitali University Hospital</a:t>
            </a:r>
            <a:endParaRPr lang="en-US"/>
          </a:p>
        </p:txBody>
      </p:sp>
    </p:spTree>
  </p:cSld>
  <p:clrMapOvr>
    <a:masterClrMapping/>
  </p:clrMapOvr>
  <p:transition>
    <p:newsfla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gFOBT vs FIT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smtClean="0"/>
              <a:t>gFOBT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s-IS" smtClean="0"/>
              <a:t>Heme</a:t>
            </a:r>
          </a:p>
          <a:p>
            <a:r>
              <a:rPr lang="is-IS" smtClean="0"/>
              <a:t>Guiac detects peroxidase activity.</a:t>
            </a:r>
          </a:p>
          <a:p>
            <a:r>
              <a:rPr lang="is-IS" smtClean="0"/>
              <a:t>Plant peroxidases.</a:t>
            </a:r>
          </a:p>
          <a:p>
            <a:r>
              <a:rPr lang="is-IS" smtClean="0"/>
              <a:t>Red meat</a:t>
            </a:r>
          </a:p>
          <a:p>
            <a:r>
              <a:rPr lang="is-IS" smtClean="0"/>
              <a:t>Vit C</a:t>
            </a:r>
          </a:p>
          <a:p>
            <a:r>
              <a:rPr lang="is-IS" smtClean="0"/>
              <a:t>Bleeding from all GI tract</a:t>
            </a:r>
          </a:p>
          <a:p>
            <a:r>
              <a:rPr lang="is-IS" smtClean="0"/>
              <a:t>Special diet for 3 days</a:t>
            </a:r>
          </a:p>
          <a:p>
            <a:r>
              <a:rPr lang="is-IS" smtClean="0"/>
              <a:t>3 samples</a:t>
            </a:r>
          </a:p>
          <a:p>
            <a:r>
              <a:rPr lang="is-IS" smtClean="0"/>
              <a:t>(1 digital sample not enough)</a:t>
            </a:r>
          </a:p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s-IS" smtClean="0"/>
              <a:t>FIT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s-IS" smtClean="0"/>
              <a:t>Globin.</a:t>
            </a:r>
          </a:p>
          <a:p>
            <a:r>
              <a:rPr lang="is-IS" smtClean="0"/>
              <a:t>Human blood.</a:t>
            </a:r>
          </a:p>
          <a:p>
            <a:r>
              <a:rPr lang="is-IS" smtClean="0"/>
              <a:t>Detects only occult bleeding from the colon.</a:t>
            </a:r>
          </a:p>
          <a:p>
            <a:r>
              <a:rPr lang="is-IS" smtClean="0"/>
              <a:t>No dietary interference.</a:t>
            </a:r>
          </a:p>
          <a:p>
            <a:r>
              <a:rPr lang="is-IS" smtClean="0"/>
              <a:t>1 sample</a:t>
            </a:r>
          </a:p>
          <a:p>
            <a:pPr>
              <a:buNone/>
            </a:pPr>
            <a:endParaRPr lang="is-IS" smtClean="0"/>
          </a:p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gFOBT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is-IS" smtClean="0"/>
              <a:t>gFOBT and colonoscopy for those who are FOBT+</a:t>
            </a:r>
          </a:p>
          <a:p>
            <a:pPr>
              <a:buNone/>
            </a:pPr>
            <a:endParaRPr lang="is-IS" smtClean="0"/>
          </a:p>
          <a:p>
            <a:r>
              <a:rPr lang="is-IS" smtClean="0"/>
              <a:t>Sensitivity for CRC:	55%*			(30%-80%)</a:t>
            </a:r>
          </a:p>
          <a:p>
            <a:r>
              <a:rPr lang="is-IS" smtClean="0"/>
              <a:t>Specificity :	98%*			(87%-98%)</a:t>
            </a:r>
          </a:p>
          <a:p>
            <a:r>
              <a:rPr lang="is-IS" smtClean="0"/>
              <a:t>Compliance:	71%*			(23%-78%)</a:t>
            </a:r>
          </a:p>
          <a:p>
            <a:r>
              <a:rPr lang="is-IS" smtClean="0"/>
              <a:t>FOBT+		2,1%*			(0,8%-15%)</a:t>
            </a:r>
          </a:p>
          <a:p>
            <a:r>
              <a:rPr lang="is-IS" smtClean="0"/>
              <a:t>Cancer in FOBT+	8,2%*</a:t>
            </a:r>
          </a:p>
          <a:p>
            <a:endParaRPr lang="is-IS" smtClean="0"/>
          </a:p>
          <a:p>
            <a:r>
              <a:rPr lang="is-IS" smtClean="0"/>
              <a:t>Highest sensitivity (50%) in the stage of clinical diagnosis**</a:t>
            </a:r>
            <a:endParaRPr lang="en-US" smtClean="0"/>
          </a:p>
          <a:p>
            <a:r>
              <a:rPr lang="is-IS" smtClean="0"/>
              <a:t>No sensitivity for precancerous lesions</a:t>
            </a:r>
          </a:p>
          <a:p>
            <a:r>
              <a:rPr lang="is-IS" smtClean="0"/>
              <a:t>Mortality reduction: 15% and 25% for those attending screening.***</a:t>
            </a:r>
          </a:p>
          <a:p>
            <a:pPr>
              <a:buNone/>
            </a:pPr>
            <a:r>
              <a:rPr lang="is-IS" smtClean="0"/>
              <a:t>				</a:t>
            </a:r>
          </a:p>
          <a:p>
            <a:pPr>
              <a:buNone/>
            </a:pPr>
            <a:endParaRPr lang="is-IS" smtClean="0"/>
          </a:p>
          <a:p>
            <a:pPr>
              <a:buNone/>
            </a:pPr>
            <a:endParaRPr lang="is-IS" smtClean="0"/>
          </a:p>
          <a:p>
            <a:pPr>
              <a:buNone/>
            </a:pPr>
            <a:r>
              <a:rPr lang="is-IS" smtClean="0"/>
              <a:t>			*H. Paimela et al. BJS 2010</a:t>
            </a:r>
          </a:p>
          <a:p>
            <a:pPr>
              <a:buNone/>
            </a:pPr>
            <a:r>
              <a:rPr lang="is-IS" smtClean="0"/>
              <a:t>			**  </a:t>
            </a:r>
            <a:r>
              <a:rPr lang="en-US" smtClean="0"/>
              <a:t>Iris Lansdorp-Vogelaar, Cancer, 2009</a:t>
            </a:r>
          </a:p>
          <a:p>
            <a:pPr>
              <a:buNone/>
            </a:pPr>
            <a:r>
              <a:rPr lang="is-IS" smtClean="0"/>
              <a:t>			***Cohrane review, </a:t>
            </a:r>
            <a:r>
              <a:rPr lang="en-US" smtClean="0"/>
              <a:t>Hewitson P, Am J Gastroenterol. 2008</a:t>
            </a:r>
            <a:endParaRPr lang="is-IS" smtClean="0"/>
          </a:p>
          <a:p>
            <a:pPr>
              <a:buNone/>
            </a:pPr>
            <a:endParaRPr lang="en-US" smtClean="0"/>
          </a:p>
          <a:p>
            <a:endParaRPr lang="en-US" smtClean="0"/>
          </a:p>
          <a:p>
            <a:endParaRPr lang="is-I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FIT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is-IS" smtClean="0"/>
              <a:t>FIT, Immunochemical FOBT: followed by colonoscopy if FIT+</a:t>
            </a:r>
          </a:p>
          <a:p>
            <a:endParaRPr lang="is-IS" smtClean="0"/>
          </a:p>
          <a:p>
            <a:r>
              <a:rPr lang="is-IS" smtClean="0"/>
              <a:t>Adenoma</a:t>
            </a:r>
          </a:p>
          <a:p>
            <a:r>
              <a:rPr lang="is-IS" smtClean="0"/>
              <a:t>Sensitivity 		11%-58%    advanced adenomas 25%</a:t>
            </a:r>
          </a:p>
          <a:p>
            <a:r>
              <a:rPr lang="is-IS" smtClean="0"/>
              <a:t>Specificity		59%-97%	</a:t>
            </a:r>
          </a:p>
          <a:p>
            <a:endParaRPr lang="is-IS" smtClean="0"/>
          </a:p>
          <a:p>
            <a:pPr>
              <a:buNone/>
            </a:pPr>
            <a:r>
              <a:rPr lang="is-IS" smtClean="0"/>
              <a:t>				</a:t>
            </a:r>
            <a:r>
              <a:rPr lang="en-US" smtClean="0"/>
              <a:t> Hundt S, Ann Intern Med. 2009.</a:t>
            </a:r>
            <a:endParaRPr lang="is-IS" smtClean="0"/>
          </a:p>
          <a:p>
            <a:pPr>
              <a:buNone/>
            </a:pPr>
            <a:r>
              <a:rPr lang="is-IS" smtClean="0"/>
              <a:t>		</a:t>
            </a:r>
          </a:p>
          <a:p>
            <a:r>
              <a:rPr lang="is-IS" smtClean="0"/>
              <a:t>Compliance:		 Higher compliance.</a:t>
            </a:r>
          </a:p>
          <a:p>
            <a:endParaRPr lang="is-IS" smtClean="0"/>
          </a:p>
          <a:p>
            <a:r>
              <a:rPr lang="is-IS" smtClean="0"/>
              <a:t>FIT+		5,2%*	</a:t>
            </a:r>
          </a:p>
          <a:p>
            <a:r>
              <a:rPr lang="is-IS" smtClean="0"/>
              <a:t>Cancer in FOBT+	6%*	</a:t>
            </a:r>
          </a:p>
          <a:p>
            <a:r>
              <a:rPr lang="is-IS" smtClean="0"/>
              <a:t>Sensitivity, specificity better than for gFOBT*</a:t>
            </a:r>
          </a:p>
          <a:p>
            <a:pPr>
              <a:buNone/>
            </a:pPr>
            <a:r>
              <a:rPr lang="is-IS" smtClean="0"/>
              <a:t>				</a:t>
            </a:r>
            <a:r>
              <a:rPr lang="en-US" smtClean="0"/>
              <a:t>J. Faivre, European Journal of Cancer, 2012</a:t>
            </a:r>
            <a:endParaRPr lang="is-IS" smtClean="0"/>
          </a:p>
          <a:p>
            <a:pPr>
              <a:buNone/>
            </a:pPr>
            <a:r>
              <a:rPr lang="is-IS" smtClean="0"/>
              <a:t>	FIT superior to gFOBT in terms of Compliance,  detection of CRC and advanced adenoma </a:t>
            </a:r>
          </a:p>
          <a:p>
            <a:pPr>
              <a:buNone/>
            </a:pPr>
            <a:r>
              <a:rPr lang="is-IS" smtClean="0"/>
              <a:t>	Rabeneck L et al. Can J Gastroenterol. 2012</a:t>
            </a:r>
          </a:p>
          <a:p>
            <a:pPr>
              <a:buNone/>
            </a:pPr>
            <a:endParaRPr lang="is-IS" smtClean="0"/>
          </a:p>
          <a:p>
            <a:r>
              <a:rPr lang="is-IS" smtClean="0"/>
              <a:t>RCT to evaluate incidence and mortality needed.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sDNA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s-IS" smtClean="0"/>
              <a:t>Colonoscopy for those who are sDNA+</a:t>
            </a:r>
          </a:p>
          <a:p>
            <a:r>
              <a:rPr lang="is-IS" smtClean="0"/>
              <a:t>Stool DNA test: Finds DNA markers for precancerous lesions and cancers.  (</a:t>
            </a:r>
            <a:r>
              <a:rPr lang="en-US" i="1" smtClean="0"/>
              <a:t>APC, K-ras, p53 genes; a marker for microsatellite instability…..).</a:t>
            </a:r>
            <a:endParaRPr lang="is-IS" smtClean="0"/>
          </a:p>
          <a:p>
            <a:r>
              <a:rPr lang="is-IS" smtClean="0"/>
              <a:t>Sensitivity has been low but is improving.</a:t>
            </a:r>
          </a:p>
          <a:p>
            <a:r>
              <a:rPr lang="is-IS" smtClean="0"/>
              <a:t>Expensive</a:t>
            </a:r>
          </a:p>
          <a:p>
            <a:r>
              <a:rPr lang="is-IS" smtClean="0"/>
              <a:t>Not evaluated in a RCT</a:t>
            </a:r>
          </a:p>
          <a:p>
            <a:r>
              <a:rPr lang="is-IS" smtClean="0"/>
              <a:t>Interesting and promising</a:t>
            </a:r>
          </a:p>
          <a:p>
            <a:pPr>
              <a:buNone/>
            </a:pP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DCBE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smtClean="0"/>
              <a:t>48% sensitivity to detect polyps compared to colonoscopy. 			</a:t>
            </a:r>
            <a:r>
              <a:rPr lang="is-IS" sz="1900" smtClean="0"/>
              <a:t>Winawer, Gastroenterology, 2000.</a:t>
            </a:r>
            <a:endParaRPr lang="is-IS" smtClean="0"/>
          </a:p>
          <a:p>
            <a:r>
              <a:rPr lang="is-IS" smtClean="0"/>
              <a:t>Alternative for those who cannot undergo colonoscopy</a:t>
            </a:r>
          </a:p>
          <a:p>
            <a:endParaRPr lang="is-I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CT colonography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is-IS" smtClean="0"/>
          </a:p>
          <a:p>
            <a:r>
              <a:rPr lang="is-IS" smtClean="0"/>
              <a:t>Radiation.</a:t>
            </a:r>
          </a:p>
          <a:p>
            <a:r>
              <a:rPr lang="is-IS" smtClean="0"/>
              <a:t>CT colonography has lower radiation than DCBE.					       </a:t>
            </a:r>
            <a:r>
              <a:rPr lang="is-IS" sz="1900" smtClean="0"/>
              <a:t>Neri et al Abd Imaging 2010.</a:t>
            </a:r>
            <a:endParaRPr lang="is-IS" smtClean="0"/>
          </a:p>
          <a:p>
            <a:r>
              <a:rPr lang="is-IS" smtClean="0"/>
              <a:t>Positive finding requires a colonoscopy.</a:t>
            </a:r>
          </a:p>
          <a:p>
            <a:r>
              <a:rPr lang="is-IS" smtClean="0"/>
              <a:t>16% have extracolonic findings.</a:t>
            </a:r>
          </a:p>
          <a:p>
            <a:r>
              <a:rPr lang="is-IS" smtClean="0"/>
              <a:t>Sensitivity (polyps 10mm) 90%</a:t>
            </a:r>
          </a:p>
          <a:p>
            <a:r>
              <a:rPr lang="is-IS" smtClean="0"/>
              <a:t>Specificity 86%</a:t>
            </a:r>
            <a:r>
              <a:rPr lang="is-IS" sz="1800" smtClean="0"/>
              <a:t>     	 Johnson CD et al, Gastroenterology 2003,      				(CT Colonography trial ACRIN 6664)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DCBE vs CT colonography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s-IS" smtClean="0"/>
          </a:p>
          <a:p>
            <a:endParaRPr lang="is-IS" smtClean="0"/>
          </a:p>
          <a:p>
            <a:pPr>
              <a:buNone/>
            </a:pPr>
            <a:r>
              <a:rPr lang="is-IS" smtClean="0"/>
              <a:t>				Sensitivity	Specificity</a:t>
            </a:r>
          </a:p>
          <a:p>
            <a:r>
              <a:rPr lang="is-IS" smtClean="0"/>
              <a:t>CT colonogr	83%		86%</a:t>
            </a:r>
          </a:p>
          <a:p>
            <a:r>
              <a:rPr lang="is-IS" smtClean="0"/>
              <a:t>DCBE		60%		97%</a:t>
            </a:r>
          </a:p>
          <a:p>
            <a:pPr>
              <a:buNone/>
            </a:pPr>
            <a:r>
              <a:rPr lang="is-IS" smtClean="0"/>
              <a:t>				</a:t>
            </a:r>
            <a:r>
              <a:rPr lang="is-IS" sz="1800" smtClean="0"/>
              <a:t>Johnson CD clinical gastroenterol and hepatol 2004</a:t>
            </a:r>
            <a:endParaRPr lang="en-US" sz="1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smtClean="0"/>
              <a:t>Sigmoideoscopy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s-IS" smtClean="0"/>
              <a:t>Followed by colonoscopy if advanced lesions.</a:t>
            </a:r>
          </a:p>
          <a:p>
            <a:pPr>
              <a:buNone/>
            </a:pPr>
            <a:endParaRPr lang="is-IS" smtClean="0"/>
          </a:p>
          <a:p>
            <a:r>
              <a:rPr lang="is-IS" smtClean="0"/>
              <a:t>Sensitivity and specificity for polyps and cancer is high. </a:t>
            </a:r>
          </a:p>
          <a:p>
            <a:endParaRPr lang="is-IS" smtClean="0"/>
          </a:p>
          <a:p>
            <a:r>
              <a:rPr lang="is-IS" smtClean="0"/>
              <a:t>Sensitivity for advanced lesions and CRC in the whole colon : 60-70% of the sensitivity of a colonoscopy.</a:t>
            </a:r>
          </a:p>
          <a:p>
            <a:endParaRPr lang="is-IS" smtClean="0"/>
          </a:p>
          <a:p>
            <a:r>
              <a:rPr lang="is-IS" smtClean="0"/>
              <a:t>Operator variability. </a:t>
            </a:r>
          </a:p>
          <a:p>
            <a:r>
              <a:rPr lang="is-IS" smtClean="0"/>
              <a:t>Training and quality control very important.</a:t>
            </a:r>
          </a:p>
          <a:p>
            <a:endParaRPr lang="is-IS" smtClean="0"/>
          </a:p>
          <a:p>
            <a:r>
              <a:rPr lang="is-IS" smtClean="0"/>
              <a:t>R</a:t>
            </a:r>
            <a:r>
              <a:rPr lang="is-IS" smtClean="0"/>
              <a:t>educed </a:t>
            </a:r>
            <a:r>
              <a:rPr lang="is-IS" smtClean="0"/>
              <a:t>mortality 31% (43%) and incidence 23% (33%)*</a:t>
            </a:r>
          </a:p>
          <a:p>
            <a:pPr>
              <a:buNone/>
            </a:pPr>
            <a:r>
              <a:rPr lang="is-IS" smtClean="0"/>
              <a:t>						W Atkin 2010</a:t>
            </a:r>
          </a:p>
          <a:p>
            <a:endParaRPr lang="is-IS" smtClean="0"/>
          </a:p>
          <a:p>
            <a:endParaRPr lang="is-IS" smtClean="0"/>
          </a:p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Colonoscopy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s-IS" smtClean="0"/>
              <a:t>Investigates all colon and removal of  all polyps.</a:t>
            </a:r>
          </a:p>
          <a:p>
            <a:r>
              <a:rPr lang="is-IS" smtClean="0"/>
              <a:t>The main screening method today.</a:t>
            </a:r>
          </a:p>
          <a:p>
            <a:r>
              <a:rPr lang="is-IS" smtClean="0"/>
              <a:t>Required for confirmation of positive findings from other tests.</a:t>
            </a:r>
          </a:p>
          <a:p>
            <a:r>
              <a:rPr lang="is-IS" smtClean="0"/>
              <a:t>Gold standard for assessment of the efficacy of other screening methods.</a:t>
            </a:r>
          </a:p>
          <a:p>
            <a:r>
              <a:rPr lang="is-IS" smtClean="0"/>
              <a:t>Reach cecum in over 90%.</a:t>
            </a:r>
          </a:p>
          <a:p>
            <a:r>
              <a:rPr lang="is-IS" smtClean="0"/>
              <a:t>Operator variability.</a:t>
            </a:r>
          </a:p>
          <a:p>
            <a:r>
              <a:rPr lang="is-IS" smtClean="0"/>
              <a:t>Training and quality control.</a:t>
            </a:r>
          </a:p>
          <a:p>
            <a:endParaRPr lang="is-IS" smtClean="0"/>
          </a:p>
          <a:p>
            <a:endParaRPr lang="is-I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Trials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smtClean="0"/>
              <a:t>Many cohort and case control studies show over 50% decrease in incidence and mortality.</a:t>
            </a:r>
          </a:p>
          <a:p>
            <a:r>
              <a:rPr lang="is-IS" smtClean="0"/>
              <a:t>No RCT</a:t>
            </a:r>
          </a:p>
          <a:p>
            <a:r>
              <a:rPr lang="is-IS" smtClean="0"/>
              <a:t>Two randomised controlled  trials on the way:</a:t>
            </a:r>
          </a:p>
          <a:p>
            <a:r>
              <a:rPr lang="is-IS" smtClean="0"/>
              <a:t>The Spanish trial	results 2021</a:t>
            </a:r>
          </a:p>
          <a:p>
            <a:r>
              <a:rPr lang="is-IS" smtClean="0"/>
              <a:t>The NordICC trial	results 2022 (?)</a:t>
            </a:r>
          </a:p>
          <a:p>
            <a:pPr>
              <a:buNone/>
            </a:pP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WHO 1968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baseline="30000" smtClean="0"/>
              <a:t>	</a:t>
            </a:r>
            <a:r>
              <a:rPr lang="en-US" smtClean="0"/>
              <a:t>1. The condition sought should be an important health problem.</a:t>
            </a:r>
            <a:br>
              <a:rPr lang="en-US" smtClean="0"/>
            </a:br>
            <a:r>
              <a:rPr lang="en-US" smtClean="0"/>
              <a:t>2. There should be an accepted treatment for patients with recognized disease.</a:t>
            </a:r>
            <a:br>
              <a:rPr lang="en-US" smtClean="0"/>
            </a:br>
            <a:r>
              <a:rPr lang="en-US" smtClean="0"/>
              <a:t>3. Facilities for diagnosis and treatment should be available.</a:t>
            </a:r>
            <a:br>
              <a:rPr lang="en-US" smtClean="0"/>
            </a:br>
            <a:r>
              <a:rPr lang="en-US" smtClean="0"/>
              <a:t>4. There should be a recognizable latent or early symptomatic stage.</a:t>
            </a:r>
            <a:br>
              <a:rPr lang="en-US" smtClean="0"/>
            </a:br>
            <a:r>
              <a:rPr lang="en-US" smtClean="0"/>
              <a:t>5. There should be a suitable test or examination.</a:t>
            </a:r>
            <a:br>
              <a:rPr lang="en-US" smtClean="0"/>
            </a:br>
            <a:r>
              <a:rPr lang="en-US" smtClean="0"/>
              <a:t>6. The test should be acceptable to the population.</a:t>
            </a:r>
            <a:br>
              <a:rPr lang="en-US" smtClean="0"/>
            </a:br>
            <a:r>
              <a:rPr lang="en-US" smtClean="0"/>
              <a:t>7. The natural history of the condition, including development from latent to declared disease, should be adequately understood.</a:t>
            </a:r>
            <a:br>
              <a:rPr lang="en-US" smtClean="0"/>
            </a:br>
            <a:r>
              <a:rPr lang="en-US" smtClean="0"/>
              <a:t>8. There should be an agreed policy on whom to treat as patients.</a:t>
            </a:r>
            <a:br>
              <a:rPr lang="en-US" smtClean="0"/>
            </a:br>
            <a:r>
              <a:rPr lang="en-US" smtClean="0"/>
              <a:t>9. The cost of case-finding (including diagnosis and treatment of patients diagnosed) should be economically balanced in relation to possible expenditure on medical care as a whole.</a:t>
            </a:r>
            <a:br>
              <a:rPr lang="en-US" smtClean="0"/>
            </a:br>
            <a:r>
              <a:rPr lang="en-US" smtClean="0"/>
              <a:t>10. Case-finding should be a continuing process and not a “once and for all” project.</a:t>
            </a:r>
          </a:p>
          <a:p>
            <a:pPr>
              <a:buNone/>
            </a:pPr>
            <a:r>
              <a:rPr lang="en-US" b="1" smtClean="0"/>
              <a:t>						Wilson and Jungner 1968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Effectivity of Screening Programs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is-IS" sz="2400" smtClean="0"/>
          </a:p>
          <a:p>
            <a:pPr>
              <a:buNone/>
            </a:pPr>
            <a:r>
              <a:rPr lang="is-IS" smtClean="0"/>
              <a:t>	</a:t>
            </a:r>
            <a:r>
              <a:rPr lang="is-IS" sz="2400" smtClean="0"/>
              <a:t>				Incidence	Mortality</a:t>
            </a:r>
          </a:p>
          <a:p>
            <a:pPr>
              <a:buNone/>
            </a:pPr>
            <a:endParaRPr lang="is-IS" sz="2400" smtClean="0"/>
          </a:p>
          <a:p>
            <a:r>
              <a:rPr lang="is-IS" sz="2400" smtClean="0"/>
              <a:t>gFOBT			0		15%  (25%)*</a:t>
            </a:r>
          </a:p>
          <a:p>
            <a:r>
              <a:rPr lang="is-IS" sz="2400" smtClean="0"/>
              <a:t>FIT				?		?</a:t>
            </a:r>
          </a:p>
          <a:p>
            <a:r>
              <a:rPr lang="is-IS" sz="2400" smtClean="0"/>
              <a:t>sDNA			?		?</a:t>
            </a:r>
          </a:p>
          <a:p>
            <a:r>
              <a:rPr lang="is-IS" sz="2400" smtClean="0"/>
              <a:t>Sigmoidoscopy		21% (33%)	33% (43%)  **</a:t>
            </a:r>
          </a:p>
          <a:p>
            <a:r>
              <a:rPr lang="is-IS" sz="2400" smtClean="0"/>
              <a:t>Colonoscopy			[50%]		( ? )	</a:t>
            </a:r>
          </a:p>
          <a:p>
            <a:r>
              <a:rPr lang="is-IS" sz="2400" smtClean="0"/>
              <a:t>DCBE			?		?</a:t>
            </a:r>
          </a:p>
          <a:p>
            <a:r>
              <a:rPr lang="is-IS" sz="2400" smtClean="0"/>
              <a:t>CT colonography		?		?</a:t>
            </a:r>
          </a:p>
          <a:p>
            <a:endParaRPr lang="is-IS" sz="2400" smtClean="0"/>
          </a:p>
          <a:p>
            <a:pPr>
              <a:buNone/>
            </a:pPr>
            <a:r>
              <a:rPr lang="is-IS" sz="2400" smtClean="0"/>
              <a:t>							* Cochrane</a:t>
            </a:r>
          </a:p>
          <a:p>
            <a:pPr>
              <a:buNone/>
            </a:pPr>
            <a:r>
              <a:rPr lang="is-IS" sz="2400" smtClean="0"/>
              <a:t>							** Atkins 2010</a:t>
            </a:r>
          </a:p>
          <a:p>
            <a:pPr>
              <a:buNone/>
            </a:pPr>
            <a:endParaRPr lang="is-IS" sz="2400" smtClean="0"/>
          </a:p>
          <a:p>
            <a:pPr>
              <a:buNone/>
            </a:pPr>
            <a:endParaRPr lang="is-IS" sz="2400">
              <a:solidFill>
                <a:srgbClr val="FFFF00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3923928" y="2276872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5" name="Down Arrow 4"/>
          <p:cNvSpPr/>
          <p:nvPr/>
        </p:nvSpPr>
        <p:spPr>
          <a:xfrm>
            <a:off x="3851920" y="2348880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7" name="Down Arrow 6"/>
          <p:cNvSpPr/>
          <p:nvPr/>
        </p:nvSpPr>
        <p:spPr>
          <a:xfrm>
            <a:off x="3923928" y="2276872"/>
            <a:ext cx="189735" cy="28803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>
              <a:solidFill>
                <a:srgbClr val="FFFF00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5796136" y="2276872"/>
            <a:ext cx="189735" cy="28803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>
              <a:solidFill>
                <a:schemeClr val="tx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FADA-678D-4F78-B050-243ECB599171}" type="slidenum">
              <a:rPr lang="is-IS" smtClean="0"/>
              <a:pPr/>
              <a:t>20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Two randomized trials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en-US" smtClean="0"/>
          </a:p>
          <a:p>
            <a:r>
              <a:rPr lang="en-US" smtClean="0"/>
              <a:t> The Spanish trial</a:t>
            </a:r>
          </a:p>
          <a:p>
            <a:r>
              <a:rPr lang="en-US" smtClean="0"/>
              <a:t>55,000 individuals , 50–69 years </a:t>
            </a:r>
          </a:p>
          <a:p>
            <a:r>
              <a:rPr lang="en-US" smtClean="0"/>
              <a:t> iFOBT or colonoscopy screening. </a:t>
            </a:r>
          </a:p>
          <a:p>
            <a:r>
              <a:rPr lang="en-US" smtClean="0"/>
              <a:t>Started  in 2008, results are expected in </a:t>
            </a:r>
            <a:r>
              <a:rPr lang="en-US" smtClean="0">
                <a:solidFill>
                  <a:srgbClr val="FFFF00"/>
                </a:solidFill>
              </a:rPr>
              <a:t>2021</a:t>
            </a:r>
            <a:r>
              <a:rPr lang="en-US" smtClean="0"/>
              <a:t>, after 10 years of follow-up .</a:t>
            </a:r>
          </a:p>
          <a:p>
            <a:endParaRPr lang="en-US" smtClean="0"/>
          </a:p>
          <a:p>
            <a:r>
              <a:rPr lang="en-US" smtClean="0"/>
              <a:t>TheNordic–European Initiative on Colorectal Cancer (NordICC) </a:t>
            </a:r>
          </a:p>
          <a:p>
            <a:r>
              <a:rPr lang="en-US" smtClean="0"/>
              <a:t>multicentre, multinational randomised trial </a:t>
            </a:r>
          </a:p>
          <a:p>
            <a:r>
              <a:rPr lang="en-US" smtClean="0"/>
              <a:t> 66,000 individuals</a:t>
            </a:r>
          </a:p>
          <a:p>
            <a:r>
              <a:rPr lang="en-US" smtClean="0"/>
              <a:t> colonoscopy or no screening. </a:t>
            </a:r>
          </a:p>
          <a:p>
            <a:r>
              <a:rPr lang="en-US" smtClean="0"/>
              <a:t> started screening in 2009. A 15-year follow-up period after screening is planned,with aninterimanalysis after 10 years,due about year </a:t>
            </a:r>
            <a:r>
              <a:rPr lang="en-US" smtClean="0">
                <a:solidFill>
                  <a:srgbClr val="FFFF00"/>
                </a:solidFill>
              </a:rPr>
              <a:t>2022</a:t>
            </a:r>
            <a:endParaRPr lang="en-US" smtClean="0"/>
          </a:p>
          <a:p>
            <a:pPr>
              <a:buNone/>
            </a:pPr>
            <a:r>
              <a:rPr lang="en-US" smtClean="0"/>
              <a:t>	</a:t>
            </a:r>
          </a:p>
          <a:p>
            <a:pPr>
              <a:buNone/>
            </a:pPr>
            <a:r>
              <a:rPr lang="en-US" smtClean="0"/>
              <a:t>	Colorectal cancer screening in average-risk population: immunochemical 11 fecal occult blood testing versus colonoscopy,</a:t>
            </a:r>
          </a:p>
          <a:p>
            <a:pPr>
              <a:buNone/>
            </a:pPr>
            <a:r>
              <a:rPr lang="en-US" smtClean="0"/>
              <a:t>	ClinicalTrials.gov, www.clinicaltrials.gov/ct2/show/NCT00906997.</a:t>
            </a:r>
          </a:p>
          <a:p>
            <a:pPr>
              <a:buNone/>
            </a:pPr>
            <a:r>
              <a:rPr lang="en-US" smtClean="0"/>
              <a:t>	 Northern-European Initiative on colorectal cancer (NordICC), ClinicalTrials.10gov, http://clinicaltrials.gov/ct2/show/</a:t>
            </a:r>
          </a:p>
          <a:p>
            <a:pPr>
              <a:buNone/>
            </a:pPr>
            <a:r>
              <a:rPr lang="en-US" smtClean="0"/>
              <a:t>	NCT00883792.</a:t>
            </a: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Opportunistic screening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smtClean="0"/>
              <a:t>We are going to see a huge increase in colonoscopies in the next 10-15 years.</a:t>
            </a:r>
          </a:p>
          <a:p>
            <a:r>
              <a:rPr lang="is-IS" smtClean="0"/>
              <a:t>We cannot fight against those who want colonoscopies.</a:t>
            </a:r>
          </a:p>
          <a:p>
            <a:r>
              <a:rPr lang="is-IS" smtClean="0"/>
              <a:t>The control groups are going to be polluted whatever we do.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Screening Strategy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s-IS" smtClean="0"/>
              <a:t>Most important to start screening</a:t>
            </a:r>
          </a:p>
          <a:p>
            <a:r>
              <a:rPr lang="is-IS" smtClean="0"/>
              <a:t>All screening should be within a study.</a:t>
            </a:r>
          </a:p>
          <a:p>
            <a:r>
              <a:rPr lang="is-IS" smtClean="0"/>
              <a:t>Colonoscopy most effective and has become most important.</a:t>
            </a:r>
          </a:p>
          <a:p>
            <a:r>
              <a:rPr lang="is-IS" smtClean="0"/>
              <a:t>The population in the nordic countries know about the benefits of colonoscopy screening.</a:t>
            </a:r>
          </a:p>
          <a:p>
            <a:r>
              <a:rPr lang="is-IS" smtClean="0"/>
              <a:t>You cannot keep the control group cleen.</a:t>
            </a:r>
          </a:p>
          <a:p>
            <a:r>
              <a:rPr lang="is-IS" smtClean="0"/>
              <a:t>What can we say to the control group in 15 years if we have been trying to keep them from colonoscopy</a:t>
            </a:r>
          </a:p>
          <a:p>
            <a:endParaRPr lang="is-IS" smtClean="0"/>
          </a:p>
          <a:p>
            <a:r>
              <a:rPr lang="is-IS" smtClean="0"/>
              <a:t>Quality control  of colonoscopies.</a:t>
            </a:r>
          </a:p>
          <a:p>
            <a:r>
              <a:rPr lang="is-IS" smtClean="0"/>
              <a:t>To be able to evaluate opportunistic screening:</a:t>
            </a:r>
          </a:p>
          <a:p>
            <a:pPr>
              <a:buNone/>
            </a:pPr>
            <a:r>
              <a:rPr lang="is-IS" smtClean="0"/>
              <a:t>		Registration of all colonoscopies.</a:t>
            </a:r>
          </a:p>
          <a:p>
            <a:pPr>
              <a:buNone/>
            </a:pPr>
            <a:r>
              <a:rPr lang="is-IS" smtClean="0"/>
              <a:t>		Registration of all polyps (histology).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smtClean="0"/>
              <a:t>The only known method to decrease CRC incidence is to remove adenomatous polyps from the colorectal mucosa</a:t>
            </a:r>
          </a:p>
          <a:p>
            <a:r>
              <a:rPr lang="is-IS" smtClean="0"/>
              <a:t>The best method to remove the polyps is with colonoscopy.</a:t>
            </a:r>
          </a:p>
          <a:p>
            <a:r>
              <a:rPr lang="is-IS" smtClean="0"/>
              <a:t>Training, Quality control, Registration of all colonoscopies and polyps.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WHO 2008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mtClean="0"/>
              <a:t>	The screening programme should respond to a recognized need</a:t>
            </a:r>
          </a:p>
          <a:p>
            <a:pPr>
              <a:buNone/>
            </a:pPr>
            <a:r>
              <a:rPr lang="en-US" smtClean="0"/>
              <a:t>	The objectives of screening should be defined at the outset.</a:t>
            </a:r>
          </a:p>
          <a:p>
            <a:pPr>
              <a:buNone/>
            </a:pPr>
            <a:r>
              <a:rPr lang="en-US" smtClean="0"/>
              <a:t>	There should be a defined target population. </a:t>
            </a:r>
            <a:br>
              <a:rPr lang="en-US" smtClean="0"/>
            </a:br>
            <a:r>
              <a:rPr lang="en-US" smtClean="0">
                <a:solidFill>
                  <a:srgbClr val="FFFF00"/>
                </a:solidFill>
              </a:rPr>
              <a:t>There should be scientific evidence of screening programme effectiveness.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The programme should integrate education, testing, clinical services and programme management. </a:t>
            </a:r>
            <a:br>
              <a:rPr lang="en-US" smtClean="0"/>
            </a:br>
            <a:r>
              <a:rPr lang="en-US" smtClean="0">
                <a:solidFill>
                  <a:srgbClr val="FFFF00"/>
                </a:solidFill>
              </a:rPr>
              <a:t>There should be quality assurance, with mechanisms to minimize potential risks of screening.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The programme should ensure informed choice, confidentiality and respect for autonomy. </a:t>
            </a:r>
          </a:p>
          <a:p>
            <a:pPr>
              <a:buNone/>
            </a:pPr>
            <a:r>
              <a:rPr lang="en-US" smtClean="0"/>
              <a:t>	The programme should promote equity and access to screening for the entire target population. </a:t>
            </a:r>
            <a:br>
              <a:rPr lang="en-US" smtClean="0"/>
            </a:br>
            <a:r>
              <a:rPr lang="en-US" smtClean="0"/>
              <a:t>Programme evaluation should be planned from the outset. </a:t>
            </a:r>
            <a:br>
              <a:rPr lang="en-US" smtClean="0"/>
            </a:br>
            <a:r>
              <a:rPr lang="en-US" smtClean="0"/>
              <a:t>The overall benefits of screening should outweigh the harm. </a:t>
            </a:r>
            <a:endParaRPr lang="is-IS" smtClean="0"/>
          </a:p>
          <a:p>
            <a:pPr>
              <a:buNone/>
            </a:pPr>
            <a:r>
              <a:rPr lang="en-US" sz="2900" b="1" smtClean="0"/>
              <a:t>		</a:t>
            </a:r>
            <a:r>
              <a:rPr lang="en-US" sz="2600" b="1" smtClean="0"/>
              <a:t>Anne Andermann </a:t>
            </a:r>
            <a:r>
              <a:rPr lang="en-US" sz="2600" b="1" baseline="30000" smtClean="0"/>
              <a:t>a</a:t>
            </a:r>
            <a:r>
              <a:rPr lang="en-US" sz="2600" b="1" smtClean="0"/>
              <a:t>, Ingeborg Blancquaert </a:t>
            </a:r>
            <a:r>
              <a:rPr lang="en-US" sz="2600" b="1" baseline="30000" smtClean="0"/>
              <a:t>b</a:t>
            </a:r>
            <a:r>
              <a:rPr lang="en-US" sz="2600" b="1" smtClean="0"/>
              <a:t>, Sylvie Beauchamp </a:t>
            </a:r>
            <a:r>
              <a:rPr lang="en-US" sz="2600" b="1" baseline="30000" smtClean="0"/>
              <a:t>b</a:t>
            </a:r>
            <a:r>
              <a:rPr lang="en-US" sz="2600" b="1" smtClean="0"/>
              <a:t>, Véronique Déry </a:t>
            </a:r>
            <a:r>
              <a:rPr lang="en-US" sz="2600" b="1" baseline="30000" smtClean="0"/>
              <a:t>c</a:t>
            </a:r>
            <a:endParaRPr lang="en-US" sz="2600" smtClean="0"/>
          </a:p>
          <a:p>
            <a:pPr>
              <a:buNone/>
            </a:pPr>
            <a:r>
              <a:rPr lang="is-IS" sz="2600" smtClean="0"/>
              <a:t>		Bulletin of the World Health Organization.</a:t>
            </a:r>
            <a:endParaRPr lang="en-US" sz="2600" smtClean="0"/>
          </a:p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s-IS" smtClean="0"/>
              <a:t>WHO criteria</a:t>
            </a:r>
            <a:br>
              <a:rPr lang="is-IS" smtClean="0"/>
            </a:br>
            <a:r>
              <a:rPr lang="is-IS" smtClean="0"/>
              <a:t>Revisited by the UK NSC 2011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s-IS" smtClean="0"/>
          </a:p>
          <a:p>
            <a:r>
              <a:rPr lang="is-IS" smtClean="0"/>
              <a:t>1	Condition (Important health problem..)</a:t>
            </a:r>
          </a:p>
          <a:p>
            <a:r>
              <a:rPr lang="is-IS" smtClean="0"/>
              <a:t>2	Test (Validated, acceptable...)</a:t>
            </a:r>
          </a:p>
          <a:p>
            <a:r>
              <a:rPr lang="is-IS" smtClean="0"/>
              <a:t>3	Treatment (Must exist..)</a:t>
            </a:r>
          </a:p>
          <a:p>
            <a:r>
              <a:rPr lang="is-IS" smtClean="0"/>
              <a:t>4	Screening program (RCT..)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smtClean="0"/>
              <a:t>The Condition.</a:t>
            </a:r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827584" y="3284984"/>
            <a:ext cx="3528392" cy="0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1763688" y="350100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39552" y="3861048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mtClean="0"/>
              <a:t>Adenomatous Polyp</a:t>
            </a:r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491880" y="342900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43808" y="386104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mtClean="0"/>
              <a:t>CRCancer</a:t>
            </a:r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5076056" y="342900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572000" y="407707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mtClean="0"/>
              <a:t>Symptoms</a:t>
            </a:r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5364088" y="3429000"/>
            <a:ext cx="0" cy="12961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716016" y="4797152"/>
            <a:ext cx="151216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s-IS" smtClean="0"/>
              <a:t>Diagnosis due to symptoms</a:t>
            </a:r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6660232" y="3356992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372200" y="400506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mtClean="0"/>
              <a:t>Death</a:t>
            </a:r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843808" y="4149080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mtClean="0"/>
              <a:t>55 – 65 years</a:t>
            </a:r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427984" y="436510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mtClean="0"/>
              <a:t>65 – 75 years</a:t>
            </a:r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907704" y="270892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mtClean="0"/>
              <a:t>5-10 years</a:t>
            </a:r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635896" y="270892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mtClean="0"/>
              <a:t>5-10 years</a:t>
            </a:r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4355976" y="3284984"/>
            <a:ext cx="1008112" cy="0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364088" y="3284984"/>
            <a:ext cx="2088232" cy="0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4283968" y="3356992"/>
            <a:ext cx="0" cy="2376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779912" y="5949280"/>
            <a:ext cx="269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mtClean="0"/>
              <a:t>Diagnosis due to screening</a:t>
            </a:r>
            <a:endParaRPr lang="en-US"/>
          </a:p>
        </p:txBody>
      </p:sp>
      <p:cxnSp>
        <p:nvCxnSpPr>
          <p:cNvPr id="60" name="Straight Connector 59"/>
          <p:cNvCxnSpPr/>
          <p:nvPr/>
        </p:nvCxnSpPr>
        <p:spPr>
          <a:xfrm>
            <a:off x="4283968" y="2348880"/>
            <a:ext cx="1008112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3563888" y="1988840"/>
            <a:ext cx="1872208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3707904" y="1556792"/>
            <a:ext cx="1394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mtClean="0">
                <a:solidFill>
                  <a:schemeClr val="accent6">
                    <a:lumMod val="75000"/>
                  </a:schemeClr>
                </a:solidFill>
              </a:rPr>
              <a:t>Sojourn time</a:t>
            </a:r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355976" y="2060848"/>
            <a:ext cx="111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mtClean="0">
                <a:solidFill>
                  <a:srgbClr val="FFFF00"/>
                </a:solidFill>
              </a:rPr>
              <a:t>Lead time</a:t>
            </a:r>
            <a:endParaRPr lang="en-US">
              <a:solidFill>
                <a:srgbClr val="FFFF00"/>
              </a:solidFill>
            </a:endParaRPr>
          </a:p>
        </p:txBody>
      </p:sp>
      <p:cxnSp>
        <p:nvCxnSpPr>
          <p:cNvPr id="70" name="Straight Connector 69"/>
          <p:cNvCxnSpPr/>
          <p:nvPr/>
        </p:nvCxnSpPr>
        <p:spPr>
          <a:xfrm>
            <a:off x="5292080" y="2636912"/>
            <a:ext cx="13681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508104" y="234888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mtClean="0"/>
              <a:t>Survival time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End points in screening trials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s-IS" smtClean="0"/>
          </a:p>
          <a:p>
            <a:r>
              <a:rPr lang="is-IS" smtClean="0"/>
              <a:t>Mortality</a:t>
            </a:r>
          </a:p>
          <a:p>
            <a:r>
              <a:rPr lang="is-IS" smtClean="0"/>
              <a:t>Incidence</a:t>
            </a:r>
          </a:p>
          <a:p>
            <a:r>
              <a:rPr lang="is-IS" smtClean="0"/>
              <a:t>(Quality of life)</a:t>
            </a:r>
          </a:p>
          <a:p>
            <a:r>
              <a:rPr lang="is-IS" smtClean="0"/>
              <a:t>(Screening costs)</a:t>
            </a:r>
          </a:p>
          <a:p>
            <a:r>
              <a:rPr lang="is-IS" smtClean="0"/>
              <a:t>(treatment costs)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Whom to screen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smtClean="0"/>
              <a:t>Average risk individuals over 50 years</a:t>
            </a:r>
          </a:p>
          <a:p>
            <a:r>
              <a:rPr lang="is-IS" smtClean="0"/>
              <a:t>Negative family history</a:t>
            </a:r>
          </a:p>
          <a:p>
            <a:r>
              <a:rPr lang="is-IS" smtClean="0"/>
              <a:t>No history of adenoma, CRC or IBD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Goals of CRC screening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smtClean="0"/>
              <a:t>Detect cancer at an early, curable stage.</a:t>
            </a:r>
          </a:p>
          <a:p>
            <a:r>
              <a:rPr lang="is-IS" smtClean="0"/>
              <a:t>Detect and remove adenomatous polyps.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The Tests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mtClean="0"/>
              <a:t>1) tests that </a:t>
            </a:r>
            <a:r>
              <a:rPr lang="en-US" i="1" smtClean="0"/>
              <a:t>primarily detect </a:t>
            </a:r>
            <a:r>
              <a:rPr lang="en-US" smtClean="0"/>
              <a:t>Cancer</a:t>
            </a:r>
          </a:p>
          <a:p>
            <a:endParaRPr lang="en-US" smtClean="0"/>
          </a:p>
          <a:p>
            <a:r>
              <a:rPr lang="en-US" smtClean="0"/>
              <a:t>gFOBT  	(guaiac-based fecal occult blood testing)</a:t>
            </a:r>
          </a:p>
          <a:p>
            <a:r>
              <a:rPr lang="en-US" smtClean="0"/>
              <a:t>FIT  		(immunochemical-based FOBT) </a:t>
            </a:r>
          </a:p>
          <a:p>
            <a:r>
              <a:rPr lang="en-US" smtClean="0"/>
              <a:t>sDNA  	(testing stool for exfoliated DNA)</a:t>
            </a:r>
          </a:p>
          <a:p>
            <a:endParaRPr lang="en-US" smtClean="0"/>
          </a:p>
          <a:p>
            <a:r>
              <a:rPr lang="en-US" smtClean="0"/>
              <a:t>2) tests that can detect cancer and advanced lesions.</a:t>
            </a:r>
          </a:p>
          <a:p>
            <a:endParaRPr lang="en-US" smtClean="0"/>
          </a:p>
          <a:p>
            <a:r>
              <a:rPr lang="en-US" smtClean="0"/>
              <a:t>Flexible sigmoidoscopy. </a:t>
            </a:r>
          </a:p>
          <a:p>
            <a:r>
              <a:rPr lang="en-US" smtClean="0"/>
              <a:t>Colonoscopy.</a:t>
            </a:r>
          </a:p>
          <a:p>
            <a:r>
              <a:rPr lang="en-US" smtClean="0"/>
              <a:t>Double-contrast barium enema.</a:t>
            </a:r>
          </a:p>
          <a:p>
            <a:r>
              <a:rPr lang="en-US" smtClean="0"/>
              <a:t> CT colonography.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8475</TotalTime>
  <Words>669</Words>
  <Application>Microsoft Office PowerPoint</Application>
  <PresentationFormat>On-screen Show (4:3)</PresentationFormat>
  <Paragraphs>219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Screening strategies</vt:lpstr>
      <vt:lpstr>WHO 1968</vt:lpstr>
      <vt:lpstr>WHO 2008</vt:lpstr>
      <vt:lpstr>WHO criteria Revisited by the UK NSC 2011</vt:lpstr>
      <vt:lpstr>The Condition.</vt:lpstr>
      <vt:lpstr>End points in screening trials</vt:lpstr>
      <vt:lpstr>Whom to screen</vt:lpstr>
      <vt:lpstr>Goals of CRC screening</vt:lpstr>
      <vt:lpstr>The Tests</vt:lpstr>
      <vt:lpstr>gFOBT vs FIT</vt:lpstr>
      <vt:lpstr>gFOBT</vt:lpstr>
      <vt:lpstr>FIT</vt:lpstr>
      <vt:lpstr>sDNA</vt:lpstr>
      <vt:lpstr>DCBE</vt:lpstr>
      <vt:lpstr>CT colonography</vt:lpstr>
      <vt:lpstr>DCBE vs CT colonography</vt:lpstr>
      <vt:lpstr>Sigmoideoscopy</vt:lpstr>
      <vt:lpstr>Colonoscopy</vt:lpstr>
      <vt:lpstr>Trials</vt:lpstr>
      <vt:lpstr>Effectivity of Screening Programs</vt:lpstr>
      <vt:lpstr>Two randomized trials</vt:lpstr>
      <vt:lpstr>Opportunistic screening</vt:lpstr>
      <vt:lpstr>Screening Strategy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Screening strategies</dc:title>
  <dc:creator>Owner</dc:creator>
  <cp:lastModifiedBy>tryggvis</cp:lastModifiedBy>
  <cp:revision>453</cp:revision>
  <dcterms:created xsi:type="dcterms:W3CDTF">2012-05-24T17:49:43Z</dcterms:created>
  <dcterms:modified xsi:type="dcterms:W3CDTF">2012-08-31T10:04:18Z</dcterms:modified>
</cp:coreProperties>
</file>