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1"/>
  </p:notesMasterIdLst>
  <p:sldIdLst>
    <p:sldId id="256" r:id="rId2"/>
    <p:sldId id="293" r:id="rId3"/>
    <p:sldId id="260" r:id="rId4"/>
    <p:sldId id="262" r:id="rId5"/>
    <p:sldId id="261" r:id="rId6"/>
    <p:sldId id="263" r:id="rId7"/>
    <p:sldId id="267" r:id="rId8"/>
    <p:sldId id="289" r:id="rId9"/>
    <p:sldId id="297" r:id="rId10"/>
    <p:sldId id="291" r:id="rId11"/>
    <p:sldId id="273" r:id="rId12"/>
    <p:sldId id="272" r:id="rId13"/>
    <p:sldId id="294" r:id="rId14"/>
    <p:sldId id="295" r:id="rId15"/>
    <p:sldId id="292" r:id="rId16"/>
    <p:sldId id="274" r:id="rId17"/>
    <p:sldId id="287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4" r:id="rId26"/>
    <p:sldId id="282" r:id="rId27"/>
    <p:sldId id="283" r:id="rId28"/>
    <p:sldId id="285" r:id="rId29"/>
    <p:sldId id="296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7" d="100"/>
          <a:sy n="47" d="100"/>
        </p:scale>
        <p:origin x="23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otandi\Desktop\L&#230;klnadagar%202014\Book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otandi\Desktop\L&#230;klnadagar%202014\Book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[Book1.xlsx]Sheet4!PivotTable1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s-IS"/>
              <a:t>með skimun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title>
    <c:autoTitleDeleted val="0"/>
    <c:pivotFmts>
      <c:pivotFmt>
        <c:idx val="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0.13674564403382108"/>
          <c:y val="0.18571821379470424"/>
          <c:w val="0.71712280283146423"/>
          <c:h val="0.66121501666224303"/>
        </c:manualLayout>
      </c:layout>
      <c:lineChart>
        <c:grouping val="standard"/>
        <c:varyColors val="0"/>
        <c:ser>
          <c:idx val="0"/>
          <c:order val="0"/>
          <c:tx>
            <c:strRef>
              <c:f>Sheet4!$B$3</c:f>
              <c:strCache>
                <c:ptCount val="1"/>
                <c:pt idx="0">
                  <c:v>Sum of I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Sheet4!$A$4:$A$10</c:f>
              <c:strCache>
                <c:ptCount val="6"/>
                <c:pt idx="0">
                  <c:v>2014</c:v>
                </c:pt>
                <c:pt idx="1">
                  <c:v>2020</c:v>
                </c:pt>
                <c:pt idx="2">
                  <c:v>2030</c:v>
                </c:pt>
                <c:pt idx="3">
                  <c:v>2040</c:v>
                </c:pt>
                <c:pt idx="4">
                  <c:v>2050</c:v>
                </c:pt>
                <c:pt idx="5">
                  <c:v>2060</c:v>
                </c:pt>
              </c:strCache>
            </c:strRef>
          </c:cat>
          <c:val>
            <c:numRef>
              <c:f>Sheet4!$B$4:$B$10</c:f>
              <c:numCache>
                <c:formatCode>General</c:formatCode>
                <c:ptCount val="6"/>
                <c:pt idx="0">
                  <c:v>77</c:v>
                </c:pt>
                <c:pt idx="1">
                  <c:v>87</c:v>
                </c:pt>
                <c:pt idx="2">
                  <c:v>107</c:v>
                </c:pt>
                <c:pt idx="3">
                  <c:v>127</c:v>
                </c:pt>
                <c:pt idx="4">
                  <c:v>143</c:v>
                </c:pt>
                <c:pt idx="5">
                  <c:v>154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Sheet4!$C$3</c:f>
              <c:strCache>
                <c:ptCount val="1"/>
                <c:pt idx="0">
                  <c:v>Sum of II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Sheet4!$A$4:$A$10</c:f>
              <c:strCache>
                <c:ptCount val="6"/>
                <c:pt idx="0">
                  <c:v>2014</c:v>
                </c:pt>
                <c:pt idx="1">
                  <c:v>2020</c:v>
                </c:pt>
                <c:pt idx="2">
                  <c:v>2030</c:v>
                </c:pt>
                <c:pt idx="3">
                  <c:v>2040</c:v>
                </c:pt>
                <c:pt idx="4">
                  <c:v>2050</c:v>
                </c:pt>
                <c:pt idx="5">
                  <c:v>2060</c:v>
                </c:pt>
              </c:strCache>
            </c:strRef>
          </c:cat>
          <c:val>
            <c:numRef>
              <c:f>Sheet4!$C$4:$C$10</c:f>
              <c:numCache>
                <c:formatCode>General</c:formatCode>
                <c:ptCount val="6"/>
                <c:pt idx="0">
                  <c:v>36</c:v>
                </c:pt>
                <c:pt idx="1">
                  <c:v>41</c:v>
                </c:pt>
                <c:pt idx="2">
                  <c:v>50</c:v>
                </c:pt>
                <c:pt idx="3">
                  <c:v>50</c:v>
                </c:pt>
                <c:pt idx="4">
                  <c:v>59</c:v>
                </c:pt>
                <c:pt idx="5">
                  <c:v>67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Sheet4!$D$3</c:f>
              <c:strCache>
                <c:ptCount val="1"/>
                <c:pt idx="0">
                  <c:v>Sum of III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Sheet4!$A$4:$A$10</c:f>
              <c:strCache>
                <c:ptCount val="6"/>
                <c:pt idx="0">
                  <c:v>2014</c:v>
                </c:pt>
                <c:pt idx="1">
                  <c:v>2020</c:v>
                </c:pt>
                <c:pt idx="2">
                  <c:v>2030</c:v>
                </c:pt>
                <c:pt idx="3">
                  <c:v>2040</c:v>
                </c:pt>
                <c:pt idx="4">
                  <c:v>2050</c:v>
                </c:pt>
                <c:pt idx="5">
                  <c:v>2060</c:v>
                </c:pt>
              </c:strCache>
            </c:strRef>
          </c:cat>
          <c:val>
            <c:numRef>
              <c:f>Sheet4!$D$4:$D$10</c:f>
              <c:numCache>
                <c:formatCode>General</c:formatCode>
                <c:ptCount val="6"/>
                <c:pt idx="0">
                  <c:v>34</c:v>
                </c:pt>
                <c:pt idx="1">
                  <c:v>39</c:v>
                </c:pt>
                <c:pt idx="2">
                  <c:v>48</c:v>
                </c:pt>
                <c:pt idx="3">
                  <c:v>57</c:v>
                </c:pt>
                <c:pt idx="4">
                  <c:v>64</c:v>
                </c:pt>
                <c:pt idx="5">
                  <c:v>69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Sheet4!$E$3</c:f>
              <c:strCache>
                <c:ptCount val="1"/>
                <c:pt idx="0">
                  <c:v>Sum of IV</c:v>
                </c:pt>
              </c:strCache>
            </c:strRef>
          </c:tx>
          <c:spPr>
            <a:ln w="28575" cap="rnd">
              <a:solidFill>
                <a:schemeClr val="bg2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Sheet4!$A$4:$A$10</c:f>
              <c:strCache>
                <c:ptCount val="6"/>
                <c:pt idx="0">
                  <c:v>2014</c:v>
                </c:pt>
                <c:pt idx="1">
                  <c:v>2020</c:v>
                </c:pt>
                <c:pt idx="2">
                  <c:v>2030</c:v>
                </c:pt>
                <c:pt idx="3">
                  <c:v>2040</c:v>
                </c:pt>
                <c:pt idx="4">
                  <c:v>2050</c:v>
                </c:pt>
                <c:pt idx="5">
                  <c:v>2060</c:v>
                </c:pt>
              </c:strCache>
            </c:strRef>
          </c:cat>
          <c:val>
            <c:numRef>
              <c:f>Sheet4!$E$4:$E$10</c:f>
              <c:numCache>
                <c:formatCode>General</c:formatCode>
                <c:ptCount val="6"/>
                <c:pt idx="0">
                  <c:v>16</c:v>
                </c:pt>
                <c:pt idx="1">
                  <c:v>19</c:v>
                </c:pt>
                <c:pt idx="2">
                  <c:v>23</c:v>
                </c:pt>
                <c:pt idx="3">
                  <c:v>27</c:v>
                </c:pt>
                <c:pt idx="4">
                  <c:v>30</c:v>
                </c:pt>
                <c:pt idx="5">
                  <c:v>33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2420880"/>
        <c:axId val="162420488"/>
      </c:lineChart>
      <c:catAx>
        <c:axId val="162420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162420488"/>
        <c:crosses val="autoZero"/>
        <c:auto val="1"/>
        <c:lblAlgn val="ctr"/>
        <c:lblOffset val="100"/>
        <c:noMultiLvlLbl val="0"/>
      </c:catAx>
      <c:valAx>
        <c:axId val="1624204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162420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9647495959309345"/>
          <c:y val="0.34537301884883437"/>
          <c:w val="0.20352505625840009"/>
          <c:h val="0.200909172067777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[Book1.xlsx]Sheet4!PivotTable1</c:name>
    <c:fmtId val="38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s-IS" dirty="0" smtClean="0"/>
              <a:t>Án</a:t>
            </a:r>
            <a:r>
              <a:rPr lang="is-IS" baseline="0" dirty="0" smtClean="0"/>
              <a:t> skimunar</a:t>
            </a:r>
            <a:endParaRPr lang="is-I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title>
    <c:autoTitleDeleted val="0"/>
    <c:pivotFmts>
      <c:pivotFmt>
        <c:idx val="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3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3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3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3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3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3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3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3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3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3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4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4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0.13814329506521608"/>
          <c:y val="0.20137444218667525"/>
          <c:w val="0.71712280283146423"/>
          <c:h val="0.66121501666224303"/>
        </c:manualLayout>
      </c:layout>
      <c:lineChart>
        <c:grouping val="standard"/>
        <c:varyColors val="0"/>
        <c:ser>
          <c:idx val="0"/>
          <c:order val="0"/>
          <c:tx>
            <c:strRef>
              <c:f>Sheet4!$B$3</c:f>
              <c:strCache>
                <c:ptCount val="1"/>
                <c:pt idx="0">
                  <c:v>Sum of I2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Sheet4!$A$4:$A$10</c:f>
              <c:strCache>
                <c:ptCount val="6"/>
                <c:pt idx="0">
                  <c:v>2014</c:v>
                </c:pt>
                <c:pt idx="1">
                  <c:v>2020</c:v>
                </c:pt>
                <c:pt idx="2">
                  <c:v>2030</c:v>
                </c:pt>
                <c:pt idx="3">
                  <c:v>2040</c:v>
                </c:pt>
                <c:pt idx="4">
                  <c:v>2050</c:v>
                </c:pt>
                <c:pt idx="5">
                  <c:v>2060</c:v>
                </c:pt>
              </c:strCache>
            </c:strRef>
          </c:cat>
          <c:val>
            <c:numRef>
              <c:f>Sheet4!$B$4:$B$10</c:f>
              <c:numCache>
                <c:formatCode>General</c:formatCode>
                <c:ptCount val="6"/>
                <c:pt idx="0">
                  <c:v>15</c:v>
                </c:pt>
                <c:pt idx="1">
                  <c:v>17</c:v>
                </c:pt>
                <c:pt idx="2">
                  <c:v>21</c:v>
                </c:pt>
                <c:pt idx="3">
                  <c:v>24</c:v>
                </c:pt>
                <c:pt idx="4">
                  <c:v>27</c:v>
                </c:pt>
                <c:pt idx="5">
                  <c:v>29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Sheet4!$C$3</c:f>
              <c:strCache>
                <c:ptCount val="1"/>
                <c:pt idx="0">
                  <c:v>Sum of II2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Sheet4!$A$4:$A$10</c:f>
              <c:strCache>
                <c:ptCount val="6"/>
                <c:pt idx="0">
                  <c:v>2014</c:v>
                </c:pt>
                <c:pt idx="1">
                  <c:v>2020</c:v>
                </c:pt>
                <c:pt idx="2">
                  <c:v>2030</c:v>
                </c:pt>
                <c:pt idx="3">
                  <c:v>2040</c:v>
                </c:pt>
                <c:pt idx="4">
                  <c:v>2050</c:v>
                </c:pt>
                <c:pt idx="5">
                  <c:v>2060</c:v>
                </c:pt>
              </c:strCache>
            </c:strRef>
          </c:cat>
          <c:val>
            <c:numRef>
              <c:f>Sheet4!$C$4:$C$10</c:f>
              <c:numCache>
                <c:formatCode>General</c:formatCode>
                <c:ptCount val="6"/>
                <c:pt idx="0">
                  <c:v>59</c:v>
                </c:pt>
                <c:pt idx="1">
                  <c:v>67</c:v>
                </c:pt>
                <c:pt idx="2">
                  <c:v>82</c:v>
                </c:pt>
                <c:pt idx="3">
                  <c:v>97</c:v>
                </c:pt>
                <c:pt idx="4">
                  <c:v>109</c:v>
                </c:pt>
                <c:pt idx="5">
                  <c:v>118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Sheet4!$D$3</c:f>
              <c:strCache>
                <c:ptCount val="1"/>
                <c:pt idx="0">
                  <c:v>Sum of III2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Sheet4!$A$4:$A$10</c:f>
              <c:strCache>
                <c:ptCount val="6"/>
                <c:pt idx="0">
                  <c:v>2014</c:v>
                </c:pt>
                <c:pt idx="1">
                  <c:v>2020</c:v>
                </c:pt>
                <c:pt idx="2">
                  <c:v>2030</c:v>
                </c:pt>
                <c:pt idx="3">
                  <c:v>2040</c:v>
                </c:pt>
                <c:pt idx="4">
                  <c:v>2050</c:v>
                </c:pt>
                <c:pt idx="5">
                  <c:v>2060</c:v>
                </c:pt>
              </c:strCache>
            </c:strRef>
          </c:cat>
          <c:val>
            <c:numRef>
              <c:f>Sheet4!$D$4:$D$10</c:f>
              <c:numCache>
                <c:formatCode>General</c:formatCode>
                <c:ptCount val="6"/>
                <c:pt idx="0">
                  <c:v>46</c:v>
                </c:pt>
                <c:pt idx="1">
                  <c:v>52</c:v>
                </c:pt>
                <c:pt idx="2">
                  <c:v>64</c:v>
                </c:pt>
                <c:pt idx="3">
                  <c:v>76</c:v>
                </c:pt>
                <c:pt idx="4">
                  <c:v>85</c:v>
                </c:pt>
                <c:pt idx="5">
                  <c:v>92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Sheet4!$E$3</c:f>
              <c:strCache>
                <c:ptCount val="1"/>
                <c:pt idx="0">
                  <c:v>Sum of IV2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Sheet4!$A$4:$A$10</c:f>
              <c:strCache>
                <c:ptCount val="6"/>
                <c:pt idx="0">
                  <c:v>2014</c:v>
                </c:pt>
                <c:pt idx="1">
                  <c:v>2020</c:v>
                </c:pt>
                <c:pt idx="2">
                  <c:v>2030</c:v>
                </c:pt>
                <c:pt idx="3">
                  <c:v>2040</c:v>
                </c:pt>
                <c:pt idx="4">
                  <c:v>2050</c:v>
                </c:pt>
                <c:pt idx="5">
                  <c:v>2060</c:v>
                </c:pt>
              </c:strCache>
            </c:strRef>
          </c:cat>
          <c:val>
            <c:numRef>
              <c:f>Sheet4!$E$4:$E$10</c:f>
              <c:numCache>
                <c:formatCode>General</c:formatCode>
                <c:ptCount val="6"/>
                <c:pt idx="0">
                  <c:v>44</c:v>
                </c:pt>
                <c:pt idx="1">
                  <c:v>50</c:v>
                </c:pt>
                <c:pt idx="2">
                  <c:v>62</c:v>
                </c:pt>
                <c:pt idx="3">
                  <c:v>73</c:v>
                </c:pt>
                <c:pt idx="4">
                  <c:v>82</c:v>
                </c:pt>
                <c:pt idx="5">
                  <c:v>88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5410648"/>
        <c:axId val="225411040"/>
      </c:lineChart>
      <c:catAx>
        <c:axId val="225410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225411040"/>
        <c:crosses val="autoZero"/>
        <c:auto val="1"/>
        <c:lblAlgn val="ctr"/>
        <c:lblOffset val="100"/>
        <c:noMultiLvlLbl val="0"/>
      </c:catAx>
      <c:valAx>
        <c:axId val="2254110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225410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9278595900703253"/>
          <c:y val="0.49675219114377156"/>
          <c:w val="0.19194686542044839"/>
          <c:h val="0.1888390121040149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[Book1.xlsx]Sheet5!PivotTable1</c:name>
    <c:fmtId val="4"/>
  </c:pivotSource>
  <c:chart>
    <c:autoTitleDeleted val="0"/>
    <c:pivotFmts>
      <c:pivotFmt>
        <c:idx val="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</c:pivotFmts>
    <c:plotArea>
      <c:layout/>
      <c:lineChart>
        <c:grouping val="standard"/>
        <c:varyColors val="0"/>
        <c:ser>
          <c:idx val="0"/>
          <c:order val="0"/>
          <c:tx>
            <c:strRef>
              <c:f>Sheet5!$B$3</c:f>
              <c:strCache>
                <c:ptCount val="1"/>
                <c:pt idx="0">
                  <c:v>Sum of I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Sheet5!$A$4:$A$10</c:f>
              <c:strCache>
                <c:ptCount val="6"/>
                <c:pt idx="0">
                  <c:v>2014</c:v>
                </c:pt>
                <c:pt idx="1">
                  <c:v>2020</c:v>
                </c:pt>
                <c:pt idx="2">
                  <c:v>2030</c:v>
                </c:pt>
                <c:pt idx="3">
                  <c:v>2040</c:v>
                </c:pt>
                <c:pt idx="4">
                  <c:v>2050</c:v>
                </c:pt>
                <c:pt idx="5">
                  <c:v>2060</c:v>
                </c:pt>
              </c:strCache>
            </c:strRef>
          </c:cat>
          <c:val>
            <c:numRef>
              <c:f>Sheet5!$B$4:$B$10</c:f>
              <c:numCache>
                <c:formatCode>General</c:formatCode>
                <c:ptCount val="6"/>
                <c:pt idx="0">
                  <c:v>77</c:v>
                </c:pt>
                <c:pt idx="1">
                  <c:v>87</c:v>
                </c:pt>
                <c:pt idx="2">
                  <c:v>54</c:v>
                </c:pt>
                <c:pt idx="3">
                  <c:v>64</c:v>
                </c:pt>
                <c:pt idx="4">
                  <c:v>72</c:v>
                </c:pt>
                <c:pt idx="5">
                  <c:v>77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Sheet5!$C$3</c:f>
              <c:strCache>
                <c:ptCount val="1"/>
                <c:pt idx="0">
                  <c:v>Sum of II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Sheet5!$A$4:$A$10</c:f>
              <c:strCache>
                <c:ptCount val="6"/>
                <c:pt idx="0">
                  <c:v>2014</c:v>
                </c:pt>
                <c:pt idx="1">
                  <c:v>2020</c:v>
                </c:pt>
                <c:pt idx="2">
                  <c:v>2030</c:v>
                </c:pt>
                <c:pt idx="3">
                  <c:v>2040</c:v>
                </c:pt>
                <c:pt idx="4">
                  <c:v>2050</c:v>
                </c:pt>
                <c:pt idx="5">
                  <c:v>2060</c:v>
                </c:pt>
              </c:strCache>
            </c:strRef>
          </c:cat>
          <c:val>
            <c:numRef>
              <c:f>Sheet5!$C$4:$C$10</c:f>
              <c:numCache>
                <c:formatCode>General</c:formatCode>
                <c:ptCount val="6"/>
                <c:pt idx="0">
                  <c:v>36</c:v>
                </c:pt>
                <c:pt idx="1">
                  <c:v>41</c:v>
                </c:pt>
                <c:pt idx="2">
                  <c:v>25</c:v>
                </c:pt>
                <c:pt idx="3">
                  <c:v>25</c:v>
                </c:pt>
                <c:pt idx="4">
                  <c:v>30</c:v>
                </c:pt>
                <c:pt idx="5">
                  <c:v>34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Sheet5!$D$3</c:f>
              <c:strCache>
                <c:ptCount val="1"/>
                <c:pt idx="0">
                  <c:v>Sum of III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Sheet5!$A$4:$A$10</c:f>
              <c:strCache>
                <c:ptCount val="6"/>
                <c:pt idx="0">
                  <c:v>2014</c:v>
                </c:pt>
                <c:pt idx="1">
                  <c:v>2020</c:v>
                </c:pt>
                <c:pt idx="2">
                  <c:v>2030</c:v>
                </c:pt>
                <c:pt idx="3">
                  <c:v>2040</c:v>
                </c:pt>
                <c:pt idx="4">
                  <c:v>2050</c:v>
                </c:pt>
                <c:pt idx="5">
                  <c:v>2060</c:v>
                </c:pt>
              </c:strCache>
            </c:strRef>
          </c:cat>
          <c:val>
            <c:numRef>
              <c:f>Sheet5!$D$4:$D$10</c:f>
              <c:numCache>
                <c:formatCode>General</c:formatCode>
                <c:ptCount val="6"/>
                <c:pt idx="0">
                  <c:v>34</c:v>
                </c:pt>
                <c:pt idx="1">
                  <c:v>39</c:v>
                </c:pt>
                <c:pt idx="2">
                  <c:v>24</c:v>
                </c:pt>
                <c:pt idx="3">
                  <c:v>29</c:v>
                </c:pt>
                <c:pt idx="4">
                  <c:v>32</c:v>
                </c:pt>
                <c:pt idx="5">
                  <c:v>35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Sheet5!$E$3</c:f>
              <c:strCache>
                <c:ptCount val="1"/>
                <c:pt idx="0">
                  <c:v>Sum of IV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Sheet5!$A$4:$A$10</c:f>
              <c:strCache>
                <c:ptCount val="6"/>
                <c:pt idx="0">
                  <c:v>2014</c:v>
                </c:pt>
                <c:pt idx="1">
                  <c:v>2020</c:v>
                </c:pt>
                <c:pt idx="2">
                  <c:v>2030</c:v>
                </c:pt>
                <c:pt idx="3">
                  <c:v>2040</c:v>
                </c:pt>
                <c:pt idx="4">
                  <c:v>2050</c:v>
                </c:pt>
                <c:pt idx="5">
                  <c:v>2060</c:v>
                </c:pt>
              </c:strCache>
            </c:strRef>
          </c:cat>
          <c:val>
            <c:numRef>
              <c:f>Sheet5!$E$4:$E$10</c:f>
              <c:numCache>
                <c:formatCode>General</c:formatCode>
                <c:ptCount val="6"/>
                <c:pt idx="0">
                  <c:v>16</c:v>
                </c:pt>
                <c:pt idx="1">
                  <c:v>19</c:v>
                </c:pt>
                <c:pt idx="2">
                  <c:v>12</c:v>
                </c:pt>
                <c:pt idx="3">
                  <c:v>14</c:v>
                </c:pt>
                <c:pt idx="4">
                  <c:v>15</c:v>
                </c:pt>
                <c:pt idx="5">
                  <c:v>17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5411824"/>
        <c:axId val="225412216"/>
      </c:lineChart>
      <c:catAx>
        <c:axId val="225411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225412216"/>
        <c:crosses val="autoZero"/>
        <c:auto val="1"/>
        <c:lblAlgn val="ctr"/>
        <c:lblOffset val="100"/>
        <c:noMultiLvlLbl val="0"/>
      </c:catAx>
      <c:valAx>
        <c:axId val="2254122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225411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[Book1.xlsx]Sheet4!PivotTable1</c:name>
    <c:fmtId val="52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s-IS" dirty="0" smtClean="0"/>
              <a:t>Án</a:t>
            </a:r>
            <a:r>
              <a:rPr lang="is-IS" baseline="0" dirty="0" smtClean="0"/>
              <a:t> skimunar</a:t>
            </a:r>
            <a:endParaRPr lang="is-I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title>
    <c:autoTitleDeleted val="0"/>
    <c:pivotFmts>
      <c:pivotFmt>
        <c:idx val="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1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2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3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3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32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33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34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35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36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37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38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39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40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  <c:pivotFmt>
        <c:idx val="41"/>
        <c:spPr>
          <a:solidFill>
            <a:schemeClr val="accent1"/>
          </a:solidFill>
          <a:ln w="28575" cap="rnd">
            <a:solidFill>
              <a:schemeClr val="accent1"/>
            </a:solidFill>
            <a:round/>
          </a:ln>
          <a:effectLst/>
        </c:spPr>
        <c:marker>
          <c:symbol val="none"/>
        </c:marker>
      </c:pivotFmt>
    </c:pivotFmts>
    <c:plotArea>
      <c:layout>
        <c:manualLayout>
          <c:layoutTarget val="inner"/>
          <c:xMode val="edge"/>
          <c:yMode val="edge"/>
          <c:x val="0.13814329506521608"/>
          <c:y val="0.20137444218667525"/>
          <c:w val="0.71712280283146423"/>
          <c:h val="0.66121501666224303"/>
        </c:manualLayout>
      </c:layout>
      <c:lineChart>
        <c:grouping val="standard"/>
        <c:varyColors val="0"/>
        <c:ser>
          <c:idx val="0"/>
          <c:order val="0"/>
          <c:tx>
            <c:strRef>
              <c:f>Sheet4!$B$3</c:f>
              <c:strCache>
                <c:ptCount val="1"/>
                <c:pt idx="0">
                  <c:v>Sum of I2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Sheet4!$A$4:$A$10</c:f>
              <c:strCache>
                <c:ptCount val="6"/>
                <c:pt idx="0">
                  <c:v>2014</c:v>
                </c:pt>
                <c:pt idx="1">
                  <c:v>2020</c:v>
                </c:pt>
                <c:pt idx="2">
                  <c:v>2030</c:v>
                </c:pt>
                <c:pt idx="3">
                  <c:v>2040</c:v>
                </c:pt>
                <c:pt idx="4">
                  <c:v>2050</c:v>
                </c:pt>
                <c:pt idx="5">
                  <c:v>2060</c:v>
                </c:pt>
              </c:strCache>
            </c:strRef>
          </c:cat>
          <c:val>
            <c:numRef>
              <c:f>Sheet4!$B$4:$B$10</c:f>
              <c:numCache>
                <c:formatCode>General</c:formatCode>
                <c:ptCount val="6"/>
                <c:pt idx="0">
                  <c:v>15</c:v>
                </c:pt>
                <c:pt idx="1">
                  <c:v>17</c:v>
                </c:pt>
                <c:pt idx="2">
                  <c:v>21</c:v>
                </c:pt>
                <c:pt idx="3">
                  <c:v>24</c:v>
                </c:pt>
                <c:pt idx="4">
                  <c:v>27</c:v>
                </c:pt>
                <c:pt idx="5">
                  <c:v>29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Sheet4!$C$3</c:f>
              <c:strCache>
                <c:ptCount val="1"/>
                <c:pt idx="0">
                  <c:v>Sum of II2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Sheet4!$A$4:$A$10</c:f>
              <c:strCache>
                <c:ptCount val="6"/>
                <c:pt idx="0">
                  <c:v>2014</c:v>
                </c:pt>
                <c:pt idx="1">
                  <c:v>2020</c:v>
                </c:pt>
                <c:pt idx="2">
                  <c:v>2030</c:v>
                </c:pt>
                <c:pt idx="3">
                  <c:v>2040</c:v>
                </c:pt>
                <c:pt idx="4">
                  <c:v>2050</c:v>
                </c:pt>
                <c:pt idx="5">
                  <c:v>2060</c:v>
                </c:pt>
              </c:strCache>
            </c:strRef>
          </c:cat>
          <c:val>
            <c:numRef>
              <c:f>Sheet4!$C$4:$C$10</c:f>
              <c:numCache>
                <c:formatCode>General</c:formatCode>
                <c:ptCount val="6"/>
                <c:pt idx="0">
                  <c:v>59</c:v>
                </c:pt>
                <c:pt idx="1">
                  <c:v>67</c:v>
                </c:pt>
                <c:pt idx="2">
                  <c:v>82</c:v>
                </c:pt>
                <c:pt idx="3">
                  <c:v>97</c:v>
                </c:pt>
                <c:pt idx="4">
                  <c:v>109</c:v>
                </c:pt>
                <c:pt idx="5">
                  <c:v>118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Sheet4!$D$3</c:f>
              <c:strCache>
                <c:ptCount val="1"/>
                <c:pt idx="0">
                  <c:v>Sum of III2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Sheet4!$A$4:$A$10</c:f>
              <c:strCache>
                <c:ptCount val="6"/>
                <c:pt idx="0">
                  <c:v>2014</c:v>
                </c:pt>
                <c:pt idx="1">
                  <c:v>2020</c:v>
                </c:pt>
                <c:pt idx="2">
                  <c:v>2030</c:v>
                </c:pt>
                <c:pt idx="3">
                  <c:v>2040</c:v>
                </c:pt>
                <c:pt idx="4">
                  <c:v>2050</c:v>
                </c:pt>
                <c:pt idx="5">
                  <c:v>2060</c:v>
                </c:pt>
              </c:strCache>
            </c:strRef>
          </c:cat>
          <c:val>
            <c:numRef>
              <c:f>Sheet4!$D$4:$D$10</c:f>
              <c:numCache>
                <c:formatCode>General</c:formatCode>
                <c:ptCount val="6"/>
                <c:pt idx="0">
                  <c:v>46</c:v>
                </c:pt>
                <c:pt idx="1">
                  <c:v>52</c:v>
                </c:pt>
                <c:pt idx="2">
                  <c:v>64</c:v>
                </c:pt>
                <c:pt idx="3">
                  <c:v>76</c:v>
                </c:pt>
                <c:pt idx="4">
                  <c:v>85</c:v>
                </c:pt>
                <c:pt idx="5">
                  <c:v>92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Sheet4!$E$3</c:f>
              <c:strCache>
                <c:ptCount val="1"/>
                <c:pt idx="0">
                  <c:v>Sum of IV2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Sheet4!$A$4:$A$10</c:f>
              <c:strCache>
                <c:ptCount val="6"/>
                <c:pt idx="0">
                  <c:v>2014</c:v>
                </c:pt>
                <c:pt idx="1">
                  <c:v>2020</c:v>
                </c:pt>
                <c:pt idx="2">
                  <c:v>2030</c:v>
                </c:pt>
                <c:pt idx="3">
                  <c:v>2040</c:v>
                </c:pt>
                <c:pt idx="4">
                  <c:v>2050</c:v>
                </c:pt>
                <c:pt idx="5">
                  <c:v>2060</c:v>
                </c:pt>
              </c:strCache>
            </c:strRef>
          </c:cat>
          <c:val>
            <c:numRef>
              <c:f>Sheet4!$E$4:$E$10</c:f>
              <c:numCache>
                <c:formatCode>General</c:formatCode>
                <c:ptCount val="6"/>
                <c:pt idx="0">
                  <c:v>44</c:v>
                </c:pt>
                <c:pt idx="1">
                  <c:v>50</c:v>
                </c:pt>
                <c:pt idx="2">
                  <c:v>62</c:v>
                </c:pt>
                <c:pt idx="3">
                  <c:v>73</c:v>
                </c:pt>
                <c:pt idx="4">
                  <c:v>82</c:v>
                </c:pt>
                <c:pt idx="5">
                  <c:v>88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5413000"/>
        <c:axId val="225413392"/>
      </c:lineChart>
      <c:catAx>
        <c:axId val="225413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225413392"/>
        <c:crosses val="autoZero"/>
        <c:auto val="1"/>
        <c:lblAlgn val="ctr"/>
        <c:lblOffset val="100"/>
        <c:noMultiLvlLbl val="0"/>
      </c:catAx>
      <c:valAx>
        <c:axId val="2254133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225413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5E43B2-6888-43FA-8D4C-A60A29DA525D}" type="datetimeFigureOut">
              <a:rPr lang="is-IS" smtClean="0"/>
              <a:t>18.1.2014</a:t>
            </a:fld>
            <a:endParaRPr lang="is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73E505-1774-463C-8AC0-C8B5562F50BC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74131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BA4CC-60F5-4B11-AC2E-971E9608914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909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1/18/2014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1/18/2014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1/18/2014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1/18/2014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1/18/2014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1/18/2014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1/18/2014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smtClean="0"/>
              <a:t>Framtíðin </a:t>
            </a:r>
            <a:r>
              <a:rPr lang="is-IS" sz="3200" dirty="0" smtClean="0"/>
              <a:t>með og án skimunar</a:t>
            </a:r>
            <a:endParaRPr lang="is-IS" sz="32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s-IS" dirty="0" smtClean="0"/>
              <a:t>Tryggvi Björn Stefánsson, læknir</a:t>
            </a:r>
          </a:p>
          <a:p>
            <a:r>
              <a:rPr lang="is-IS" dirty="0" smtClean="0"/>
              <a:t>Sérfræðingur í skurðlækningum ristils og endaþarms.</a:t>
            </a:r>
            <a:endParaRPr lang="is-I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 rot="5400000">
            <a:off x="8891747" y="3165474"/>
            <a:ext cx="3859795" cy="424452"/>
          </a:xfrm>
        </p:spPr>
        <p:txBody>
          <a:bodyPr/>
          <a:lstStyle/>
          <a:p>
            <a:r>
              <a:rPr lang="is-IS" dirty="0" smtClean="0"/>
              <a:t>Tryggvi Björn Stefánsson</a:t>
            </a:r>
          </a:p>
          <a:p>
            <a:r>
              <a:rPr lang="is-IS" dirty="0" smtClean="0"/>
              <a:t>21.01.2014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8146781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Aldursbundið nýgengi og	           fólksfjöldaspá</a:t>
            </a:r>
            <a:endParaRPr lang="is-I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6720" y="1975764"/>
            <a:ext cx="6118954" cy="4835617"/>
          </a:xfrm>
          <a:prstGeom prst="rect">
            <a:avLst/>
          </a:prstGeom>
        </p:spPr>
      </p:pic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5987851"/>
              </p:ext>
            </p:extLst>
          </p:nvPr>
        </p:nvGraphicFramePr>
        <p:xfrm>
          <a:off x="646110" y="1902808"/>
          <a:ext cx="5037237" cy="49815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" name="Chart" r:id="rId4" imgW="7210425" imgH="3790899" progId="Excel.Chart.8">
                  <p:embed/>
                </p:oleObj>
              </mc:Choice>
              <mc:Fallback>
                <p:oleObj name="Chart" r:id="rId4" imgW="7210425" imgH="3790899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110" y="1902808"/>
                        <a:ext cx="5037237" cy="49815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0191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Fólksfjöldi og fjöldi KRE </a:t>
            </a:r>
            <a:r>
              <a:rPr lang="is-IS" sz="3200" dirty="0" smtClean="0"/>
              <a:t>án skimun</a:t>
            </a:r>
            <a:endParaRPr lang="is-I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Ár		Fólksfj	Fj Krabba	stig I	stig II	stig III	stig IV</a:t>
            </a:r>
          </a:p>
          <a:p>
            <a:r>
              <a:rPr lang="is-IS" dirty="0" smtClean="0"/>
              <a:t>2014		317 630	134		</a:t>
            </a:r>
            <a:r>
              <a:rPr lang="is-IS" dirty="0" smtClean="0"/>
              <a:t>15</a:t>
            </a:r>
            <a:r>
              <a:rPr lang="is-IS" dirty="0" smtClean="0"/>
              <a:t>		</a:t>
            </a:r>
            <a:r>
              <a:rPr lang="is-IS" dirty="0" smtClean="0"/>
              <a:t>59</a:t>
            </a:r>
            <a:r>
              <a:rPr lang="is-IS" dirty="0" smtClean="0"/>
              <a:t>		</a:t>
            </a:r>
            <a:r>
              <a:rPr lang="is-IS" dirty="0" smtClean="0"/>
              <a:t>46</a:t>
            </a:r>
            <a:r>
              <a:rPr lang="is-IS" dirty="0" smtClean="0"/>
              <a:t>		</a:t>
            </a:r>
            <a:r>
              <a:rPr lang="is-IS" dirty="0" smtClean="0"/>
              <a:t>44</a:t>
            </a:r>
            <a:r>
              <a:rPr lang="is-IS" dirty="0" smtClean="0"/>
              <a:t>	</a:t>
            </a:r>
          </a:p>
          <a:p>
            <a:r>
              <a:rPr lang="is-IS" dirty="0" smtClean="0"/>
              <a:t>2020		345 066	153		</a:t>
            </a:r>
            <a:r>
              <a:rPr lang="is-IS" dirty="0" smtClean="0"/>
              <a:t>17</a:t>
            </a:r>
            <a:r>
              <a:rPr lang="is-IS" dirty="0" smtClean="0"/>
              <a:t>		</a:t>
            </a:r>
            <a:r>
              <a:rPr lang="is-IS" dirty="0" smtClean="0"/>
              <a:t>67</a:t>
            </a:r>
            <a:r>
              <a:rPr lang="is-IS" dirty="0" smtClean="0"/>
              <a:t>		</a:t>
            </a:r>
            <a:r>
              <a:rPr lang="is-IS" dirty="0" smtClean="0"/>
              <a:t>52</a:t>
            </a:r>
            <a:r>
              <a:rPr lang="is-IS" dirty="0" smtClean="0"/>
              <a:t>		</a:t>
            </a:r>
            <a:r>
              <a:rPr lang="is-IS" dirty="0" smtClean="0"/>
              <a:t>50</a:t>
            </a:r>
            <a:endParaRPr lang="is-IS" dirty="0" smtClean="0"/>
          </a:p>
          <a:p>
            <a:r>
              <a:rPr lang="is-IS" dirty="0" smtClean="0"/>
              <a:t>2030		375 256	192		</a:t>
            </a:r>
            <a:r>
              <a:rPr lang="is-IS" dirty="0" smtClean="0"/>
              <a:t>21</a:t>
            </a:r>
            <a:r>
              <a:rPr lang="is-IS" dirty="0" smtClean="0"/>
              <a:t>		</a:t>
            </a:r>
            <a:r>
              <a:rPr lang="is-IS" dirty="0" smtClean="0"/>
              <a:t>82</a:t>
            </a:r>
            <a:r>
              <a:rPr lang="is-IS" dirty="0" smtClean="0"/>
              <a:t>		</a:t>
            </a:r>
            <a:r>
              <a:rPr lang="is-IS" dirty="0" smtClean="0"/>
              <a:t>64</a:t>
            </a:r>
            <a:r>
              <a:rPr lang="is-IS" dirty="0" smtClean="0"/>
              <a:t>		</a:t>
            </a:r>
            <a:r>
              <a:rPr lang="is-IS" dirty="0" smtClean="0"/>
              <a:t>62</a:t>
            </a:r>
            <a:endParaRPr lang="is-IS" dirty="0" smtClean="0"/>
          </a:p>
          <a:p>
            <a:r>
              <a:rPr lang="is-IS" dirty="0" smtClean="0"/>
              <a:t>2040		399 724	228		</a:t>
            </a:r>
            <a:r>
              <a:rPr lang="is-IS" dirty="0" smtClean="0"/>
              <a:t>24</a:t>
            </a:r>
            <a:r>
              <a:rPr lang="is-IS" dirty="0" smtClean="0"/>
              <a:t>		</a:t>
            </a:r>
            <a:r>
              <a:rPr lang="is-IS" dirty="0" smtClean="0"/>
              <a:t>97</a:t>
            </a:r>
            <a:r>
              <a:rPr lang="is-IS" dirty="0" smtClean="0"/>
              <a:t>		</a:t>
            </a:r>
            <a:r>
              <a:rPr lang="is-IS" dirty="0" smtClean="0"/>
              <a:t>76</a:t>
            </a:r>
            <a:r>
              <a:rPr lang="is-IS" dirty="0" smtClean="0"/>
              <a:t>		</a:t>
            </a:r>
            <a:r>
              <a:rPr lang="is-IS" dirty="0" smtClean="0"/>
              <a:t>73</a:t>
            </a:r>
            <a:endParaRPr lang="is-IS" dirty="0" smtClean="0"/>
          </a:p>
          <a:p>
            <a:r>
              <a:rPr lang="is-IS" dirty="0" smtClean="0"/>
              <a:t>2050		419 860	255		</a:t>
            </a:r>
            <a:r>
              <a:rPr lang="is-IS" dirty="0" smtClean="0"/>
              <a:t>27</a:t>
            </a:r>
            <a:r>
              <a:rPr lang="is-IS" dirty="0" smtClean="0"/>
              <a:t>		</a:t>
            </a:r>
            <a:r>
              <a:rPr lang="is-IS" dirty="0" smtClean="0"/>
              <a:t>109</a:t>
            </a:r>
            <a:r>
              <a:rPr lang="is-IS" dirty="0" smtClean="0"/>
              <a:t>		</a:t>
            </a:r>
            <a:r>
              <a:rPr lang="is-IS" dirty="0" smtClean="0"/>
              <a:t>85</a:t>
            </a:r>
            <a:r>
              <a:rPr lang="is-IS" dirty="0" smtClean="0"/>
              <a:t>		</a:t>
            </a:r>
            <a:r>
              <a:rPr lang="is-IS" dirty="0" smtClean="0"/>
              <a:t>82</a:t>
            </a:r>
            <a:endParaRPr lang="is-IS" dirty="0" smtClean="0"/>
          </a:p>
          <a:p>
            <a:r>
              <a:rPr lang="is-IS" dirty="0" smtClean="0"/>
              <a:t>2060		432 106	276		</a:t>
            </a:r>
            <a:r>
              <a:rPr lang="is-IS" dirty="0" smtClean="0"/>
              <a:t>29</a:t>
            </a:r>
            <a:r>
              <a:rPr lang="is-IS" dirty="0" smtClean="0"/>
              <a:t>		</a:t>
            </a:r>
            <a:r>
              <a:rPr lang="is-IS" dirty="0" smtClean="0"/>
              <a:t>118</a:t>
            </a:r>
            <a:r>
              <a:rPr lang="is-IS" dirty="0" smtClean="0"/>
              <a:t>		</a:t>
            </a:r>
            <a:r>
              <a:rPr lang="is-IS" dirty="0" smtClean="0"/>
              <a:t>92</a:t>
            </a:r>
            <a:r>
              <a:rPr lang="is-IS" dirty="0" smtClean="0"/>
              <a:t>		</a:t>
            </a:r>
            <a:r>
              <a:rPr lang="is-IS" dirty="0" smtClean="0"/>
              <a:t>88</a:t>
            </a:r>
            <a:endParaRPr lang="is-I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 rot="5400000">
            <a:off x="8994142" y="3365974"/>
            <a:ext cx="3859795" cy="304801"/>
          </a:xfrm>
        </p:spPr>
        <p:txBody>
          <a:bodyPr/>
          <a:lstStyle/>
          <a:p>
            <a:r>
              <a:rPr lang="is-IS" dirty="0" smtClean="0"/>
              <a:t>Tryggvi Björn Stefánsson</a:t>
            </a:r>
          </a:p>
          <a:p>
            <a:r>
              <a:rPr lang="is-IS" dirty="0" smtClean="0"/>
              <a:t>21.01.2014</a:t>
            </a:r>
            <a:endParaRPr lang="is-I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8A336-9D7F-4BE5-B420-F08402D10AE2}" type="slidenum">
              <a:rPr lang="is-IS"/>
              <a:pPr/>
              <a:t>11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220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Fólksfjöldi og fjöldi KRE </a:t>
            </a:r>
            <a:r>
              <a:rPr lang="is-IS" sz="3200" dirty="0" smtClean="0"/>
              <a:t>með skimun</a:t>
            </a:r>
            <a:endParaRPr lang="is-I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Ár		Fólksfj	Fj Krabba	stig I	stig II	stig III	stig IV</a:t>
            </a:r>
          </a:p>
          <a:p>
            <a:r>
              <a:rPr lang="is-IS" dirty="0"/>
              <a:t>2014		317 630	134		</a:t>
            </a:r>
            <a:r>
              <a:rPr lang="is-IS" dirty="0" smtClean="0"/>
              <a:t>77</a:t>
            </a:r>
            <a:r>
              <a:rPr lang="is-IS" dirty="0"/>
              <a:t>		</a:t>
            </a:r>
            <a:r>
              <a:rPr lang="is-IS" dirty="0" smtClean="0"/>
              <a:t>36</a:t>
            </a:r>
            <a:r>
              <a:rPr lang="is-IS" dirty="0"/>
              <a:t>		</a:t>
            </a:r>
            <a:r>
              <a:rPr lang="is-IS" dirty="0" smtClean="0"/>
              <a:t>34</a:t>
            </a:r>
            <a:r>
              <a:rPr lang="is-IS" dirty="0"/>
              <a:t>		</a:t>
            </a:r>
            <a:r>
              <a:rPr lang="is-IS" dirty="0" smtClean="0"/>
              <a:t>16</a:t>
            </a:r>
            <a:r>
              <a:rPr lang="is-IS" dirty="0"/>
              <a:t>	</a:t>
            </a:r>
          </a:p>
          <a:p>
            <a:r>
              <a:rPr lang="is-IS" dirty="0"/>
              <a:t>2020		345 066	153		</a:t>
            </a:r>
            <a:r>
              <a:rPr lang="is-IS" dirty="0" smtClean="0"/>
              <a:t>87</a:t>
            </a:r>
            <a:r>
              <a:rPr lang="is-IS" dirty="0"/>
              <a:t>		</a:t>
            </a:r>
            <a:r>
              <a:rPr lang="is-IS" dirty="0" smtClean="0"/>
              <a:t>41</a:t>
            </a:r>
            <a:r>
              <a:rPr lang="is-IS" dirty="0"/>
              <a:t>		</a:t>
            </a:r>
            <a:r>
              <a:rPr lang="is-IS" dirty="0" smtClean="0"/>
              <a:t>39</a:t>
            </a:r>
            <a:r>
              <a:rPr lang="is-IS" dirty="0"/>
              <a:t>		</a:t>
            </a:r>
            <a:r>
              <a:rPr lang="is-IS" dirty="0" smtClean="0"/>
              <a:t>19</a:t>
            </a:r>
            <a:endParaRPr lang="is-IS" dirty="0"/>
          </a:p>
          <a:p>
            <a:r>
              <a:rPr lang="is-IS" dirty="0"/>
              <a:t>2030		375 256	192		</a:t>
            </a:r>
            <a:r>
              <a:rPr lang="is-IS" dirty="0" smtClean="0"/>
              <a:t>107</a:t>
            </a:r>
            <a:r>
              <a:rPr lang="is-IS" dirty="0"/>
              <a:t>		</a:t>
            </a:r>
            <a:r>
              <a:rPr lang="is-IS" dirty="0" smtClean="0"/>
              <a:t>50</a:t>
            </a:r>
            <a:r>
              <a:rPr lang="is-IS" dirty="0"/>
              <a:t>		</a:t>
            </a:r>
            <a:r>
              <a:rPr lang="is-IS" dirty="0" smtClean="0"/>
              <a:t>48</a:t>
            </a:r>
            <a:r>
              <a:rPr lang="is-IS" dirty="0"/>
              <a:t>		</a:t>
            </a:r>
            <a:r>
              <a:rPr lang="is-IS" dirty="0" smtClean="0"/>
              <a:t>23</a:t>
            </a:r>
            <a:endParaRPr lang="is-IS" dirty="0"/>
          </a:p>
          <a:p>
            <a:r>
              <a:rPr lang="is-IS" dirty="0"/>
              <a:t>2040		399 724	228		</a:t>
            </a:r>
            <a:r>
              <a:rPr lang="is-IS" dirty="0" smtClean="0"/>
              <a:t>127</a:t>
            </a:r>
            <a:r>
              <a:rPr lang="is-IS" dirty="0"/>
              <a:t>		</a:t>
            </a:r>
            <a:r>
              <a:rPr lang="is-IS" dirty="0" smtClean="0"/>
              <a:t>50</a:t>
            </a:r>
            <a:r>
              <a:rPr lang="is-IS" dirty="0"/>
              <a:t>		</a:t>
            </a:r>
            <a:r>
              <a:rPr lang="is-IS" dirty="0" smtClean="0"/>
              <a:t>57</a:t>
            </a:r>
            <a:r>
              <a:rPr lang="is-IS" dirty="0"/>
              <a:t>		</a:t>
            </a:r>
            <a:r>
              <a:rPr lang="is-IS" dirty="0" smtClean="0"/>
              <a:t>27</a:t>
            </a:r>
            <a:endParaRPr lang="is-IS" dirty="0"/>
          </a:p>
          <a:p>
            <a:r>
              <a:rPr lang="is-IS" dirty="0"/>
              <a:t>2050		419 860	255		</a:t>
            </a:r>
            <a:r>
              <a:rPr lang="is-IS" dirty="0" smtClean="0"/>
              <a:t>143	</a:t>
            </a:r>
            <a:r>
              <a:rPr lang="is-IS" dirty="0"/>
              <a:t>	</a:t>
            </a:r>
            <a:r>
              <a:rPr lang="is-IS" dirty="0" smtClean="0"/>
              <a:t>59</a:t>
            </a:r>
            <a:r>
              <a:rPr lang="is-IS" dirty="0"/>
              <a:t>	</a:t>
            </a:r>
            <a:r>
              <a:rPr lang="is-IS" dirty="0" smtClean="0"/>
              <a:t>     	</a:t>
            </a:r>
            <a:r>
              <a:rPr lang="is-IS" dirty="0" smtClean="0"/>
              <a:t>64</a:t>
            </a:r>
            <a:r>
              <a:rPr lang="is-IS" dirty="0"/>
              <a:t>		</a:t>
            </a:r>
            <a:r>
              <a:rPr lang="is-IS" dirty="0" smtClean="0"/>
              <a:t>30</a:t>
            </a:r>
            <a:endParaRPr lang="is-IS" dirty="0"/>
          </a:p>
          <a:p>
            <a:r>
              <a:rPr lang="is-IS" dirty="0"/>
              <a:t>2060		432 106	276		</a:t>
            </a:r>
            <a:r>
              <a:rPr lang="is-IS" dirty="0" smtClean="0"/>
              <a:t>154		67</a:t>
            </a:r>
            <a:r>
              <a:rPr lang="is-IS" dirty="0"/>
              <a:t>		</a:t>
            </a:r>
            <a:r>
              <a:rPr lang="is-IS" dirty="0" smtClean="0"/>
              <a:t>69</a:t>
            </a:r>
            <a:r>
              <a:rPr lang="is-IS" dirty="0"/>
              <a:t>		</a:t>
            </a:r>
            <a:r>
              <a:rPr lang="is-IS" dirty="0" smtClean="0"/>
              <a:t>33</a:t>
            </a:r>
            <a:endParaRPr lang="is-I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dirty="0" smtClean="0"/>
              <a:t>Tryggvi Björn Stefánsson</a:t>
            </a:r>
          </a:p>
          <a:p>
            <a:r>
              <a:rPr lang="is-IS" dirty="0" smtClean="0"/>
              <a:t>21.01.2014</a:t>
            </a:r>
            <a:endParaRPr lang="is-IS" dirty="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8A336-9D7F-4BE5-B420-F08402D10AE2}" type="slidenum">
              <a:rPr lang="is-IS"/>
              <a:pPr/>
              <a:t>12</a:t>
            </a:fld>
            <a:endParaRPr lang="is-IS"/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8328025" y="5949950"/>
            <a:ext cx="228139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s-IS">
                <a:solidFill>
                  <a:schemeClr val="bg2"/>
                </a:solidFill>
              </a:rPr>
              <a:t>Krabbameinsskráin</a:t>
            </a:r>
          </a:p>
        </p:txBody>
      </p:sp>
    </p:spTree>
    <p:extLst>
      <p:ext uri="{BB962C8B-B14F-4D97-AF65-F5344CB8AC3E}">
        <p14:creationId xmlns:p14="http://schemas.microsoft.com/office/powerpoint/2010/main" val="299876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Breytt stigun ekki lækkun á nýgengi</a:t>
            </a:r>
            <a:endParaRPr lang="is-I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471981810"/>
              </p:ext>
            </p:extLst>
          </p:nvPr>
        </p:nvGraphicFramePr>
        <p:xfrm>
          <a:off x="6634163" y="1759599"/>
          <a:ext cx="5557837" cy="4200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112500"/>
              </p:ext>
            </p:extLst>
          </p:nvPr>
        </p:nvGraphicFramePr>
        <p:xfrm>
          <a:off x="1077554" y="1596936"/>
          <a:ext cx="4991100" cy="4469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017081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Breytt stigun og helmingun á nýgengi</a:t>
            </a:r>
            <a:endParaRPr lang="is-I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78620115"/>
              </p:ext>
            </p:extLst>
          </p:nvPr>
        </p:nvGraphicFramePr>
        <p:xfrm>
          <a:off x="5654675" y="2055813"/>
          <a:ext cx="4395788" cy="4200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928201"/>
              </p:ext>
            </p:extLst>
          </p:nvPr>
        </p:nvGraphicFramePr>
        <p:xfrm>
          <a:off x="1103313" y="2060575"/>
          <a:ext cx="4395787" cy="4195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88146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2060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s-IS" dirty="0"/>
              <a:t>	</a:t>
            </a:r>
            <a:r>
              <a:rPr lang="is-IS" dirty="0" smtClean="0"/>
              <a:t>			</a:t>
            </a:r>
            <a:r>
              <a:rPr lang="is-IS" dirty="0"/>
              <a:t>	Fj Krabba	stig I	stig II	stig III	stig IV</a:t>
            </a:r>
            <a:endParaRPr lang="is-IS" dirty="0" smtClean="0"/>
          </a:p>
          <a:p>
            <a:endParaRPr lang="is-IS" dirty="0"/>
          </a:p>
          <a:p>
            <a:r>
              <a:rPr lang="is-IS" dirty="0" smtClean="0"/>
              <a:t>Án skimunar</a:t>
            </a:r>
            <a:r>
              <a:rPr lang="is-IS" dirty="0"/>
              <a:t>	</a:t>
            </a:r>
            <a:r>
              <a:rPr lang="is-IS" dirty="0" smtClean="0"/>
              <a:t>	276</a:t>
            </a:r>
            <a:r>
              <a:rPr lang="is-IS" dirty="0"/>
              <a:t>		</a:t>
            </a:r>
            <a:r>
              <a:rPr lang="is-IS" dirty="0" smtClean="0"/>
              <a:t>25</a:t>
            </a:r>
            <a:r>
              <a:rPr lang="is-IS" dirty="0"/>
              <a:t>		99		</a:t>
            </a:r>
            <a:r>
              <a:rPr lang="is-IS" dirty="0">
                <a:solidFill>
                  <a:srgbClr val="FFFF00"/>
                </a:solidFill>
              </a:rPr>
              <a:t>77		</a:t>
            </a:r>
            <a:r>
              <a:rPr lang="is-IS" dirty="0" smtClean="0">
                <a:solidFill>
                  <a:srgbClr val="FFFF00"/>
                </a:solidFill>
              </a:rPr>
              <a:t>75</a:t>
            </a:r>
          </a:p>
          <a:p>
            <a:endParaRPr lang="is-IS" dirty="0"/>
          </a:p>
          <a:p>
            <a:r>
              <a:rPr lang="is-IS" dirty="0" smtClean="0"/>
              <a:t>Skimun			</a:t>
            </a:r>
            <a:r>
              <a:rPr lang="is-IS" dirty="0"/>
              <a:t>	276		130		61		58		</a:t>
            </a:r>
            <a:r>
              <a:rPr lang="is-IS" dirty="0" smtClean="0"/>
              <a:t>28</a:t>
            </a:r>
          </a:p>
          <a:p>
            <a:pPr marL="0" indent="0">
              <a:buNone/>
            </a:pPr>
            <a:r>
              <a:rPr lang="is-IS" sz="1400" dirty="0" smtClean="0"/>
              <a:t>	óbreytt nýgengi</a:t>
            </a:r>
          </a:p>
          <a:p>
            <a:r>
              <a:rPr lang="is-IS" dirty="0" smtClean="0"/>
              <a:t>Skimun</a:t>
            </a:r>
          </a:p>
          <a:p>
            <a:pPr marL="0" indent="0">
              <a:buNone/>
            </a:pPr>
            <a:r>
              <a:rPr lang="is-IS" sz="1400" dirty="0" smtClean="0"/>
              <a:t>	helmingun á nýgengi  </a:t>
            </a:r>
            <a:r>
              <a:rPr lang="is-IS" dirty="0" smtClean="0"/>
              <a:t>	140		66		31		</a:t>
            </a:r>
            <a:r>
              <a:rPr lang="is-IS" dirty="0" smtClean="0">
                <a:solidFill>
                  <a:srgbClr val="FFFF00"/>
                </a:solidFill>
              </a:rPr>
              <a:t>29		14</a:t>
            </a:r>
            <a:r>
              <a:rPr lang="is-IS" dirty="0" smtClean="0"/>
              <a:t>	</a:t>
            </a:r>
            <a:endParaRPr lang="is-IS" dirty="0"/>
          </a:p>
          <a:p>
            <a:endParaRPr lang="is-IS" dirty="0"/>
          </a:p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0950553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>
                <a:solidFill>
                  <a:srgbClr val="FFFF00"/>
                </a:solidFill>
              </a:rPr>
              <a:t>Framtíðarsýn </a:t>
            </a:r>
            <a:endParaRPr lang="is-I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556793"/>
            <a:ext cx="8229600" cy="4525963"/>
          </a:xfrm>
        </p:spPr>
        <p:txBody>
          <a:bodyPr>
            <a:normAutofit/>
          </a:bodyPr>
          <a:lstStyle/>
          <a:p>
            <a:r>
              <a:rPr lang="is-IS" dirty="0" smtClean="0"/>
              <a:t>Ristilspeglunarskimun lækkar nýgengi um helming.</a:t>
            </a:r>
          </a:p>
          <a:p>
            <a:r>
              <a:rPr lang="is-IS" dirty="0" smtClean="0"/>
              <a:t>Ristil og endaþarmskrabbamein verða sjaldgæf í stóru árgöngunum yfir 70 ára.</a:t>
            </a:r>
          </a:p>
          <a:p>
            <a:r>
              <a:rPr lang="is-IS" dirty="0" smtClean="0"/>
              <a:t>Krabbamein í ristli og endaþarmi verða af lægri stigum og flest læknanleg.</a:t>
            </a:r>
          </a:p>
        </p:txBody>
      </p:sp>
    </p:spTree>
    <p:extLst>
      <p:ext uri="{BB962C8B-B14F-4D97-AF65-F5344CB8AC3E}">
        <p14:creationId xmlns:p14="http://schemas.microsoft.com/office/powerpoint/2010/main" val="18495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Framtíðarsýn 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s-IS" dirty="0">
                <a:solidFill>
                  <a:srgbClr val="FFFF00"/>
                </a:solidFill>
              </a:rPr>
              <a:t>Lyf verða </a:t>
            </a:r>
            <a:r>
              <a:rPr lang="is-IS" dirty="0" smtClean="0">
                <a:solidFill>
                  <a:srgbClr val="FFFF00"/>
                </a:solidFill>
              </a:rPr>
              <a:t>gefin </a:t>
            </a:r>
            <a:r>
              <a:rPr lang="is-IS" dirty="0">
                <a:solidFill>
                  <a:srgbClr val="FFFF00"/>
                </a:solidFill>
              </a:rPr>
              <a:t>til þess að minnka æxlin.</a:t>
            </a:r>
          </a:p>
          <a:p>
            <a:r>
              <a:rPr lang="is-IS" dirty="0"/>
              <a:t>Efni sem bera geisla inn í lifrarmeinvörp.</a:t>
            </a:r>
          </a:p>
          <a:p>
            <a:r>
              <a:rPr lang="is-IS" dirty="0" smtClean="0"/>
              <a:t>Útvarpsbylgjur (Radiofrequency).</a:t>
            </a:r>
            <a:endParaRPr lang="is-IS" dirty="0"/>
          </a:p>
          <a:p>
            <a:r>
              <a:rPr lang="is-IS" dirty="0" smtClean="0"/>
              <a:t>Geislameðferð (Brachyterapia).</a:t>
            </a:r>
            <a:endParaRPr lang="is-IS" dirty="0"/>
          </a:p>
          <a:p>
            <a:r>
              <a:rPr lang="is-IS" dirty="0" smtClean="0"/>
              <a:t>Aðgerðirnar verða gerðar með </a:t>
            </a:r>
            <a:r>
              <a:rPr lang="is-IS" dirty="0"/>
              <a:t> </a:t>
            </a:r>
            <a:r>
              <a:rPr lang="is-IS" dirty="0" smtClean="0"/>
              <a:t>ristilspeglun/kviðsjárspeglun sem dagaðgerðir.</a:t>
            </a:r>
          </a:p>
        </p:txBody>
      </p:sp>
    </p:spTree>
    <p:extLst>
      <p:ext uri="{BB962C8B-B14F-4D97-AF65-F5344CB8AC3E}">
        <p14:creationId xmlns:p14="http://schemas.microsoft.com/office/powerpoint/2010/main" val="210292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Framtíðarsýn 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s-IS" dirty="0"/>
              <a:t>Lyf verða </a:t>
            </a:r>
            <a:r>
              <a:rPr lang="is-IS" dirty="0" smtClean="0"/>
              <a:t>gefin </a:t>
            </a:r>
            <a:r>
              <a:rPr lang="is-IS" dirty="0"/>
              <a:t>til þess að minnka æxlin.</a:t>
            </a:r>
          </a:p>
          <a:p>
            <a:r>
              <a:rPr lang="is-IS" dirty="0">
                <a:solidFill>
                  <a:srgbClr val="FFFF00"/>
                </a:solidFill>
              </a:rPr>
              <a:t>Efni sem bera geisla inn í lifrarmeinvörp.</a:t>
            </a:r>
          </a:p>
          <a:p>
            <a:r>
              <a:rPr lang="is-IS" dirty="0" smtClean="0"/>
              <a:t>Útvarpsbylgjur (Radiofrequency).</a:t>
            </a:r>
            <a:endParaRPr lang="is-IS" dirty="0"/>
          </a:p>
          <a:p>
            <a:r>
              <a:rPr lang="is-IS" dirty="0" smtClean="0"/>
              <a:t>Geislameðferð (Brachyterapia).</a:t>
            </a:r>
            <a:endParaRPr lang="is-IS" dirty="0"/>
          </a:p>
          <a:p>
            <a:r>
              <a:rPr lang="is-IS" dirty="0" smtClean="0"/>
              <a:t>Aðgerðirnar verða gerðar með </a:t>
            </a:r>
            <a:r>
              <a:rPr lang="is-IS" dirty="0"/>
              <a:t> </a:t>
            </a:r>
            <a:r>
              <a:rPr lang="is-IS" dirty="0" smtClean="0"/>
              <a:t>ristilspeglun/kviðsjárspeglun sem dagaðgerðir.</a:t>
            </a:r>
          </a:p>
        </p:txBody>
      </p:sp>
    </p:spTree>
    <p:extLst>
      <p:ext uri="{BB962C8B-B14F-4D97-AF65-F5344CB8AC3E}">
        <p14:creationId xmlns:p14="http://schemas.microsoft.com/office/powerpoint/2010/main" val="50617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b="1" dirty="0"/>
              <a:t>Yttrium-90 microsphere</a:t>
            </a:r>
            <a:endParaRPr lang="is-IS" dirty="0"/>
          </a:p>
        </p:txBody>
      </p:sp>
      <p:pic>
        <p:nvPicPr>
          <p:cNvPr id="2050" name="Picture 2" descr="http://virchicago.com/wp-content/uploads/2013/03/cancer-microscop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836" y="1844824"/>
            <a:ext cx="8110648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28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Vaxandi eldri árgangar!</a:t>
            </a:r>
            <a:endParaRPr lang="is-IS" dirty="0"/>
          </a:p>
        </p:txBody>
      </p:sp>
      <p:pic>
        <p:nvPicPr>
          <p:cNvPr id="4" name="mannfjöldapíramídi1 (1)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49334" y="1476540"/>
            <a:ext cx="6423503" cy="5052772"/>
          </a:xfrm>
        </p:spPr>
      </p:pic>
    </p:spTree>
    <p:extLst>
      <p:ext uri="{BB962C8B-B14F-4D97-AF65-F5344CB8AC3E}">
        <p14:creationId xmlns:p14="http://schemas.microsoft.com/office/powerpoint/2010/main" val="654692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Framtíðarsýn 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s-IS" dirty="0"/>
              <a:t>Lyf verða </a:t>
            </a:r>
            <a:r>
              <a:rPr lang="is-IS" dirty="0" smtClean="0"/>
              <a:t>gefin </a:t>
            </a:r>
            <a:r>
              <a:rPr lang="is-IS" dirty="0"/>
              <a:t>til þess að minnka æxlin.</a:t>
            </a:r>
          </a:p>
          <a:p>
            <a:r>
              <a:rPr lang="is-IS" dirty="0"/>
              <a:t>Efni sem bera geisla inn í lifrarmeinvörp.</a:t>
            </a:r>
          </a:p>
          <a:p>
            <a:r>
              <a:rPr lang="is-IS" dirty="0" smtClean="0">
                <a:solidFill>
                  <a:srgbClr val="FFFF00"/>
                </a:solidFill>
              </a:rPr>
              <a:t>Útvarpsbylgjur (Radiofrequency).</a:t>
            </a:r>
            <a:endParaRPr lang="is-IS" dirty="0">
              <a:solidFill>
                <a:srgbClr val="FFFF00"/>
              </a:solidFill>
            </a:endParaRPr>
          </a:p>
          <a:p>
            <a:r>
              <a:rPr lang="is-IS" dirty="0" smtClean="0"/>
              <a:t>Geislameðferð (Brachyterapia).</a:t>
            </a:r>
            <a:endParaRPr lang="is-IS" dirty="0"/>
          </a:p>
          <a:p>
            <a:r>
              <a:rPr lang="is-IS" dirty="0" smtClean="0"/>
              <a:t>Aðgerðirnar verða gerðar með </a:t>
            </a:r>
            <a:r>
              <a:rPr lang="is-IS" dirty="0"/>
              <a:t> </a:t>
            </a:r>
            <a:r>
              <a:rPr lang="is-IS" dirty="0" smtClean="0"/>
              <a:t>ristilspeglun/kviðsjárspeglun sem dagaðgerðir.</a:t>
            </a:r>
          </a:p>
        </p:txBody>
      </p:sp>
    </p:spTree>
    <p:extLst>
      <p:ext uri="{BB962C8B-B14F-4D97-AF65-F5344CB8AC3E}">
        <p14:creationId xmlns:p14="http://schemas.microsoft.com/office/powerpoint/2010/main" val="317620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Radiofrequency</a:t>
            </a:r>
            <a:endParaRPr lang="is-IS" dirty="0"/>
          </a:p>
        </p:txBody>
      </p:sp>
      <p:pic>
        <p:nvPicPr>
          <p:cNvPr id="1026" name="Picture 2" descr="Radiofrequency ablation (RFA) treatment in hepatocellular carcinoma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299" y="1700809"/>
            <a:ext cx="7089403" cy="4836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04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Framtíðarsýn 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s-IS" dirty="0"/>
              <a:t>Lyf verða </a:t>
            </a:r>
            <a:r>
              <a:rPr lang="is-IS" dirty="0" smtClean="0"/>
              <a:t>gefin </a:t>
            </a:r>
            <a:r>
              <a:rPr lang="is-IS" dirty="0"/>
              <a:t>til þess að minnka æxlin.</a:t>
            </a:r>
          </a:p>
          <a:p>
            <a:r>
              <a:rPr lang="is-IS" dirty="0"/>
              <a:t>Efni sem bera geisla inn í lifrarmeinvörp.</a:t>
            </a:r>
          </a:p>
          <a:p>
            <a:r>
              <a:rPr lang="is-IS" dirty="0" smtClean="0"/>
              <a:t>Útvarpsbylgjur (Radiofrequency).</a:t>
            </a:r>
            <a:endParaRPr lang="is-IS" dirty="0"/>
          </a:p>
          <a:p>
            <a:r>
              <a:rPr lang="is-IS" dirty="0" smtClean="0">
                <a:solidFill>
                  <a:srgbClr val="FFFF00"/>
                </a:solidFill>
              </a:rPr>
              <a:t>Geislameðferð (Brachyterapia).</a:t>
            </a:r>
            <a:endParaRPr lang="is-IS" dirty="0">
              <a:solidFill>
                <a:srgbClr val="FFFF00"/>
              </a:solidFill>
            </a:endParaRPr>
          </a:p>
          <a:p>
            <a:r>
              <a:rPr lang="is-IS" dirty="0" smtClean="0"/>
              <a:t>Aðgerðirnar verða gerðar með </a:t>
            </a:r>
            <a:r>
              <a:rPr lang="is-IS" dirty="0"/>
              <a:t> </a:t>
            </a:r>
            <a:r>
              <a:rPr lang="is-IS" dirty="0" smtClean="0"/>
              <a:t>ristilspeglun/kviðsjárspeglun sem dagaðgerðir.</a:t>
            </a:r>
          </a:p>
        </p:txBody>
      </p:sp>
    </p:spTree>
    <p:extLst>
      <p:ext uri="{BB962C8B-B14F-4D97-AF65-F5344CB8AC3E}">
        <p14:creationId xmlns:p14="http://schemas.microsoft.com/office/powerpoint/2010/main" val="299889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Brachytherapy</a:t>
            </a:r>
            <a:endParaRPr lang="is-IS" dirty="0"/>
          </a:p>
        </p:txBody>
      </p:sp>
      <p:pic>
        <p:nvPicPr>
          <p:cNvPr id="3074" name="Picture 2" descr="seeds.jpg (245×243)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28048" y="2975056"/>
            <a:ext cx="3456384" cy="342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upload.wikimedia.org/wikipedia/commons/thumb/6/62/Brachytherapy.jpeg/200px-Brachytherapy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9" y="1592796"/>
            <a:ext cx="3822647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20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Framtíðarsýn 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s-IS" dirty="0"/>
              <a:t>Lyf verða </a:t>
            </a:r>
            <a:r>
              <a:rPr lang="is-IS" dirty="0" smtClean="0"/>
              <a:t>gefin </a:t>
            </a:r>
            <a:r>
              <a:rPr lang="is-IS" dirty="0"/>
              <a:t>til þess að minnka æxlin.</a:t>
            </a:r>
          </a:p>
          <a:p>
            <a:r>
              <a:rPr lang="is-IS" dirty="0"/>
              <a:t>Efni sem bera geisla inn í lifrarmeinvörp.</a:t>
            </a:r>
          </a:p>
          <a:p>
            <a:r>
              <a:rPr lang="is-IS" dirty="0" smtClean="0"/>
              <a:t>Útvarpsbylgjur (Radiofrequency).</a:t>
            </a:r>
            <a:endParaRPr lang="is-IS" dirty="0"/>
          </a:p>
          <a:p>
            <a:r>
              <a:rPr lang="is-IS" dirty="0" smtClean="0"/>
              <a:t>Geislameðferð (Brachyterapia).</a:t>
            </a:r>
            <a:endParaRPr lang="is-IS" dirty="0"/>
          </a:p>
          <a:p>
            <a:r>
              <a:rPr lang="is-IS" dirty="0" smtClean="0">
                <a:solidFill>
                  <a:srgbClr val="FFFF00"/>
                </a:solidFill>
              </a:rPr>
              <a:t>Aðgerðirnar verða gerðar með </a:t>
            </a:r>
            <a:r>
              <a:rPr lang="is-IS" dirty="0">
                <a:solidFill>
                  <a:srgbClr val="FFFF00"/>
                </a:solidFill>
              </a:rPr>
              <a:t> </a:t>
            </a:r>
            <a:r>
              <a:rPr lang="is-IS" dirty="0" smtClean="0">
                <a:solidFill>
                  <a:srgbClr val="FFFF00"/>
                </a:solidFill>
              </a:rPr>
              <a:t>ristilspeglun/kviðsjárspeglun sem dagaðgerðir.</a:t>
            </a:r>
          </a:p>
        </p:txBody>
      </p:sp>
    </p:spTree>
    <p:extLst>
      <p:ext uri="{BB962C8B-B14F-4D97-AF65-F5344CB8AC3E}">
        <p14:creationId xmlns:p14="http://schemas.microsoft.com/office/powerpoint/2010/main" val="357277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Kviðsjáraðgerðir</a:t>
            </a:r>
            <a:endParaRPr lang="is-IS" dirty="0"/>
          </a:p>
        </p:txBody>
      </p:sp>
      <p:pic>
        <p:nvPicPr>
          <p:cNvPr id="16386" name="Picture 2" descr="http://www.s-andrikopoulos.com/wp-content/uploads/2011/11/laparoscopic-colorecta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784" y="1858472"/>
            <a:ext cx="5974432" cy="474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74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TEM</a:t>
            </a:r>
            <a:endParaRPr lang="is-IS" dirty="0"/>
          </a:p>
        </p:txBody>
      </p:sp>
      <p:pic>
        <p:nvPicPr>
          <p:cNvPr id="13314" name="Picture 2" descr="Transanal-endoscopic-microsurgery (13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692" y="1600201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51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Æxli fjarlægt með aðgerð í ristilspeglun</a:t>
            </a:r>
            <a:endParaRPr lang="is-IS" dirty="0"/>
          </a:p>
        </p:txBody>
      </p:sp>
      <p:pic>
        <p:nvPicPr>
          <p:cNvPr id="7170" name="Picture 2" descr="Diagram showing a local resection of an early stage bowel canc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850" y="1621631"/>
            <a:ext cx="4432300" cy="448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79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s-IS" dirty="0" smtClean="0"/>
              <a:t>Opnar aðgerðir með 5-10 daga legu verða Kviðsjáraðgerðir-dagaðgerðir</a:t>
            </a:r>
            <a:endParaRPr lang="is-IS" dirty="0"/>
          </a:p>
        </p:txBody>
      </p:sp>
      <p:pic>
        <p:nvPicPr>
          <p:cNvPr id="15362" name="Picture 2" descr="http://www.bhumibolhospital.rtaf.mi.th/multimedia/poschong/web/laparosurgery/0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004" y="2205830"/>
            <a:ext cx="6858660" cy="4316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77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16000" y="1447800"/>
            <a:ext cx="9845964" cy="3329581"/>
          </a:xfrm>
        </p:spPr>
        <p:txBody>
          <a:bodyPr/>
          <a:lstStyle/>
          <a:p>
            <a:r>
              <a:rPr lang="is-IS" dirty="0" smtClean="0"/>
              <a:t>Ristilspeglunarskimun</a:t>
            </a:r>
            <a:endParaRPr lang="is-I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s-I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Bylting í meðferð á krabbameini í ristli og endaþarmi</a:t>
            </a:r>
            <a:endParaRPr lang="is-I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770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Mismunandi sjúkdómar</a:t>
            </a:r>
            <a:endParaRPr lang="is-I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dirty="0" smtClean="0"/>
              <a:t>Tryggvi Björn Stefánsson</a:t>
            </a:r>
          </a:p>
          <a:p>
            <a:r>
              <a:rPr lang="is-IS" dirty="0" smtClean="0"/>
              <a:t>21.01.2014</a:t>
            </a:r>
            <a:endParaRPr lang="is-IS" dirty="0"/>
          </a:p>
        </p:txBody>
      </p:sp>
      <p:pic>
        <p:nvPicPr>
          <p:cNvPr id="5" name="Picture 2" descr="colon-polyp-2.jpg (640×480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167" y="1447802"/>
            <a:ext cx="3014464" cy="22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olon-polyp.jpg (308×259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564" y="3795672"/>
            <a:ext cx="293370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imgPhotoColonCancer.gif (216×234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535" y="2095874"/>
            <a:ext cx="20574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4_w.jpg (800×778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695" y="3896074"/>
            <a:ext cx="2913672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679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Mismunandi sjúkdómar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742" y="1996225"/>
            <a:ext cx="4515460" cy="486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116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Mismunandi sjúkdómar</a:t>
            </a:r>
            <a:endParaRPr lang="is-IS" dirty="0"/>
          </a:p>
        </p:txBody>
      </p:sp>
      <p:pic>
        <p:nvPicPr>
          <p:cNvPr id="8" name="Picture 2" descr="3af8f5053223b50b3d5f1471372052.jpg (1600×1600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821" y="2681382"/>
            <a:ext cx="435840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10.large.jpg (1800×1248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721" y="2681382"/>
            <a:ext cx="488131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655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Mismunandi stig</a:t>
            </a:r>
            <a:endParaRPr lang="is-IS" dirty="0"/>
          </a:p>
        </p:txBody>
      </p:sp>
      <p:pic>
        <p:nvPicPr>
          <p:cNvPr id="3" name="il_fi" descr="http://www.hopkinscoloncancercenter.org/Upload/200812051606_38564_000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5428" y="1853248"/>
            <a:ext cx="6909181" cy="4061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58946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Afleiðing/Árangur skimunar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s-IS" dirty="0" smtClean="0"/>
              <a:t>Greint af einkennum.</a:t>
            </a:r>
          </a:p>
          <a:p>
            <a:pPr>
              <a:buNone/>
            </a:pPr>
            <a:r>
              <a:rPr lang="is-IS" dirty="0" smtClean="0"/>
              <a:t>	Ísland, 1955-1989</a:t>
            </a:r>
          </a:p>
          <a:p>
            <a:pPr>
              <a:buNone/>
            </a:pPr>
            <a:endParaRPr lang="is-IS" dirty="0" smtClean="0"/>
          </a:p>
          <a:p>
            <a:r>
              <a:rPr lang="is-IS" dirty="0" smtClean="0"/>
              <a:t>Stig I    9%</a:t>
            </a:r>
          </a:p>
          <a:p>
            <a:r>
              <a:rPr lang="is-IS" dirty="0" smtClean="0"/>
              <a:t>Stig II   36%</a:t>
            </a:r>
          </a:p>
          <a:p>
            <a:r>
              <a:rPr lang="is-IS" dirty="0" smtClean="0"/>
              <a:t>Stig III   28%</a:t>
            </a:r>
          </a:p>
          <a:p>
            <a:r>
              <a:rPr lang="is-IS" dirty="0" smtClean="0"/>
              <a:t>Stig IV   27 %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is-IS" dirty="0" smtClean="0"/>
              <a:t>Greint við </a:t>
            </a:r>
            <a:r>
              <a:rPr lang="is-IS" dirty="0" err="1" smtClean="0"/>
              <a:t>ristilspeglunarskimun</a:t>
            </a:r>
            <a:r>
              <a:rPr lang="is-IS" dirty="0" smtClean="0"/>
              <a:t>.</a:t>
            </a:r>
          </a:p>
          <a:p>
            <a:pPr>
              <a:buNone/>
            </a:pPr>
            <a:r>
              <a:rPr lang="is-IS" dirty="0" smtClean="0"/>
              <a:t>	Þýskaland, 2003-2008</a:t>
            </a:r>
          </a:p>
          <a:p>
            <a:pPr>
              <a:buNone/>
            </a:pPr>
            <a:endParaRPr lang="is-IS" dirty="0" smtClean="0"/>
          </a:p>
          <a:p>
            <a:r>
              <a:rPr lang="is-IS" dirty="0" smtClean="0"/>
              <a:t>Stig I    </a:t>
            </a:r>
            <a:r>
              <a:rPr lang="is-IS" dirty="0" smtClean="0">
                <a:solidFill>
                  <a:srgbClr val="FFFF00"/>
                </a:solidFill>
              </a:rPr>
              <a:t>47%</a:t>
            </a:r>
          </a:p>
          <a:p>
            <a:r>
              <a:rPr lang="is-IS" dirty="0" smtClean="0"/>
              <a:t>Stig II   22%</a:t>
            </a:r>
          </a:p>
          <a:p>
            <a:r>
              <a:rPr lang="is-IS" dirty="0" smtClean="0"/>
              <a:t>Stig III   21%</a:t>
            </a:r>
          </a:p>
          <a:p>
            <a:r>
              <a:rPr lang="is-IS" dirty="0" smtClean="0"/>
              <a:t>Stig IV   10 %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600056" y="5445225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600" dirty="0" err="1"/>
              <a:t>Pox</a:t>
            </a:r>
            <a:r>
              <a:rPr lang="is-IS" sz="1600" dirty="0"/>
              <a:t> et al, </a:t>
            </a:r>
            <a:r>
              <a:rPr lang="is-IS" sz="1600" dirty="0" err="1"/>
              <a:t>Gastroenterology</a:t>
            </a:r>
            <a:r>
              <a:rPr lang="is-IS" sz="1600" dirty="0"/>
              <a:t> 2012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2639616" y="5373217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600" dirty="0"/>
              <a:t>Lárus Jónasson, Læknablaðið 2002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8473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Afleiðing/árangur skimunar</a:t>
            </a:r>
            <a:endParaRPr lang="is-I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s-IS" dirty="0"/>
          </a:p>
          <a:p>
            <a:r>
              <a:rPr lang="is-IS" dirty="0" smtClean="0"/>
              <a:t>Með því að fjarlægja sepa í ristilspeglunarskimun er hægt að helminga nýgengi á 10 árum.  </a:t>
            </a:r>
          </a:p>
          <a:p>
            <a:pPr marL="0" indent="0">
              <a:buNone/>
            </a:pPr>
            <a:r>
              <a:rPr lang="is-IS" dirty="0"/>
              <a:t>	</a:t>
            </a:r>
            <a:r>
              <a:rPr lang="is-IS" dirty="0" smtClean="0"/>
              <a:t>				Wendy S Atkin, The Lancet, 2010.</a:t>
            </a:r>
          </a:p>
          <a:p>
            <a:endParaRPr lang="is-IS" dirty="0" smtClean="0"/>
          </a:p>
        </p:txBody>
      </p:sp>
    </p:spTree>
    <p:extLst>
      <p:ext uri="{BB962C8B-B14F-4D97-AF65-F5344CB8AC3E}">
        <p14:creationId xmlns:p14="http://schemas.microsoft.com/office/powerpoint/2010/main" val="4199832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2440630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834</TotalTime>
  <Words>356</Words>
  <Application>Microsoft Office PowerPoint</Application>
  <PresentationFormat>Widescreen</PresentationFormat>
  <Paragraphs>115</Paragraphs>
  <Slides>29</Slides>
  <Notes>1</Notes>
  <HiddenSlides>0</HiddenSlides>
  <MMClips>1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Century Gothic</vt:lpstr>
      <vt:lpstr>Wingdings 3</vt:lpstr>
      <vt:lpstr>Ion</vt:lpstr>
      <vt:lpstr>Chart</vt:lpstr>
      <vt:lpstr>Framtíðin með og án skimunar</vt:lpstr>
      <vt:lpstr>Vaxandi eldri árgangar!</vt:lpstr>
      <vt:lpstr>Mismunandi sjúkdómar</vt:lpstr>
      <vt:lpstr>Mismunandi sjúkdómar</vt:lpstr>
      <vt:lpstr>Mismunandi sjúkdómar</vt:lpstr>
      <vt:lpstr>Mismunandi stig</vt:lpstr>
      <vt:lpstr>Afleiðing/Árangur skimunar</vt:lpstr>
      <vt:lpstr>Afleiðing/árangur skimunar</vt:lpstr>
      <vt:lpstr>PowerPoint Presentation</vt:lpstr>
      <vt:lpstr>Aldursbundið nýgengi og            fólksfjöldaspá</vt:lpstr>
      <vt:lpstr>Fólksfjöldi og fjöldi KRE án skimun</vt:lpstr>
      <vt:lpstr>Fólksfjöldi og fjöldi KRE með skimun</vt:lpstr>
      <vt:lpstr>Breytt stigun ekki lækkun á nýgengi</vt:lpstr>
      <vt:lpstr>Breytt stigun og helmingun á nýgengi</vt:lpstr>
      <vt:lpstr>2060</vt:lpstr>
      <vt:lpstr>Framtíðarsýn </vt:lpstr>
      <vt:lpstr>Framtíðarsýn </vt:lpstr>
      <vt:lpstr>Framtíðarsýn </vt:lpstr>
      <vt:lpstr>Yttrium-90 microsphere</vt:lpstr>
      <vt:lpstr>Framtíðarsýn </vt:lpstr>
      <vt:lpstr>Radiofrequency</vt:lpstr>
      <vt:lpstr>Framtíðarsýn </vt:lpstr>
      <vt:lpstr>Brachytherapy</vt:lpstr>
      <vt:lpstr>Framtíðarsýn </vt:lpstr>
      <vt:lpstr>Kviðsjáraðgerðir</vt:lpstr>
      <vt:lpstr>TEM</vt:lpstr>
      <vt:lpstr>Æxli fjarlægt með aðgerð í ristilspeglun</vt:lpstr>
      <vt:lpstr>Opnar aðgerðir með 5-10 daga legu verða Kviðsjáraðgerðir-dagaðgerðir</vt:lpstr>
      <vt:lpstr>Ristilspeglunarskimun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Tryggvi Bjorn Stefansson</dc:creator>
  <cp:lastModifiedBy>Tryggvi Bjorn Stefansson</cp:lastModifiedBy>
  <cp:revision>39</cp:revision>
  <dcterms:created xsi:type="dcterms:W3CDTF">2014-01-07T07:23:13Z</dcterms:created>
  <dcterms:modified xsi:type="dcterms:W3CDTF">2014-01-18T11:58:38Z</dcterms:modified>
</cp:coreProperties>
</file>