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327" r:id="rId3"/>
    <p:sldId id="293" r:id="rId4"/>
    <p:sldId id="313" r:id="rId5"/>
    <p:sldId id="303" r:id="rId6"/>
    <p:sldId id="304" r:id="rId7"/>
    <p:sldId id="315" r:id="rId8"/>
    <p:sldId id="330" r:id="rId9"/>
    <p:sldId id="306" r:id="rId10"/>
    <p:sldId id="326" r:id="rId11"/>
    <p:sldId id="260" r:id="rId12"/>
    <p:sldId id="262" r:id="rId13"/>
    <p:sldId id="261" r:id="rId14"/>
    <p:sldId id="263" r:id="rId15"/>
    <p:sldId id="305" r:id="rId16"/>
    <p:sldId id="267" r:id="rId17"/>
    <p:sldId id="300" r:id="rId18"/>
    <p:sldId id="289" r:id="rId19"/>
    <p:sldId id="299" r:id="rId20"/>
    <p:sldId id="295" r:id="rId21"/>
    <p:sldId id="292" r:id="rId22"/>
    <p:sldId id="311" r:id="rId23"/>
    <p:sldId id="329" r:id="rId24"/>
    <p:sldId id="274" r:id="rId25"/>
    <p:sldId id="309" r:id="rId26"/>
    <p:sldId id="331" r:id="rId27"/>
    <p:sldId id="31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3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1111111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otandi\Desktop\L&#230;klnadagar%202014\Book1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222222211112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[Book1]Sheet3!PivotTable2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3.7447305465931419E-2"/>
          <c:y val="5.3601354172794172E-2"/>
          <c:w val="0.65405417966341073"/>
          <c:h val="0.88594096095726926"/>
        </c:manualLayout>
      </c:layout>
      <c:lineChart>
        <c:grouping val="standar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Sum of Fólksfjöldi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Sheet3!$A$4:$A$15</c:f>
              <c:strCache>
                <c:ptCount val="11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2014</c:v>
                </c:pt>
                <c:pt idx="6">
                  <c:v>2020</c:v>
                </c:pt>
                <c:pt idx="7">
                  <c:v>2030</c:v>
                </c:pt>
                <c:pt idx="8">
                  <c:v>2040</c:v>
                </c:pt>
                <c:pt idx="9">
                  <c:v>2050</c:v>
                </c:pt>
                <c:pt idx="10">
                  <c:v>2060</c:v>
                </c:pt>
              </c:strCache>
            </c:strRef>
          </c:cat>
          <c:val>
            <c:numRef>
              <c:f>Sheet3!$B$4:$B$15</c:f>
              <c:numCache>
                <c:formatCode>General</c:formatCode>
                <c:ptCount val="11"/>
                <c:pt idx="0">
                  <c:v>204.042</c:v>
                </c:pt>
                <c:pt idx="1">
                  <c:v>226.94800000000001</c:v>
                </c:pt>
                <c:pt idx="2">
                  <c:v>253.785</c:v>
                </c:pt>
                <c:pt idx="3">
                  <c:v>279.04899999999986</c:v>
                </c:pt>
                <c:pt idx="4">
                  <c:v>317.63</c:v>
                </c:pt>
                <c:pt idx="5">
                  <c:v>324.98799999999989</c:v>
                </c:pt>
                <c:pt idx="6">
                  <c:v>345.06599999999986</c:v>
                </c:pt>
                <c:pt idx="7">
                  <c:v>375.25599999999986</c:v>
                </c:pt>
                <c:pt idx="8">
                  <c:v>399.72399999999988</c:v>
                </c:pt>
                <c:pt idx="9">
                  <c:v>419.86</c:v>
                </c:pt>
                <c:pt idx="10">
                  <c:v>432.10599999999999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Sum of Fjöldi krabbameina í ristli og endaþarmi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Sheet3!$A$4:$A$15</c:f>
              <c:strCache>
                <c:ptCount val="11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  <c:pt idx="5">
                  <c:v>2014</c:v>
                </c:pt>
                <c:pt idx="6">
                  <c:v>2020</c:v>
                </c:pt>
                <c:pt idx="7">
                  <c:v>2030</c:v>
                </c:pt>
                <c:pt idx="8">
                  <c:v>2040</c:v>
                </c:pt>
                <c:pt idx="9">
                  <c:v>2050</c:v>
                </c:pt>
                <c:pt idx="10">
                  <c:v>2060</c:v>
                </c:pt>
              </c:strCache>
            </c:strRef>
          </c:cat>
          <c:val>
            <c:numRef>
              <c:f>Sheet3!$C$4:$C$15</c:f>
              <c:numCache>
                <c:formatCode>General</c:formatCode>
                <c:ptCount val="11"/>
                <c:pt idx="0">
                  <c:v>47</c:v>
                </c:pt>
                <c:pt idx="1">
                  <c:v>63</c:v>
                </c:pt>
                <c:pt idx="2">
                  <c:v>80</c:v>
                </c:pt>
                <c:pt idx="3">
                  <c:v>111</c:v>
                </c:pt>
                <c:pt idx="4">
                  <c:v>130</c:v>
                </c:pt>
                <c:pt idx="5">
                  <c:v>164</c:v>
                </c:pt>
                <c:pt idx="6">
                  <c:v>185</c:v>
                </c:pt>
                <c:pt idx="7">
                  <c:v>228</c:v>
                </c:pt>
                <c:pt idx="8">
                  <c:v>270</c:v>
                </c:pt>
                <c:pt idx="9">
                  <c:v>304</c:v>
                </c:pt>
                <c:pt idx="10">
                  <c:v>327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875664"/>
        <c:axId val="290878016"/>
      </c:lineChart>
      <c:catAx>
        <c:axId val="29087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90878016"/>
        <c:crosses val="autoZero"/>
        <c:auto val="1"/>
        <c:lblAlgn val="ctr"/>
        <c:lblOffset val="100"/>
        <c:noMultiLvlLbl val="0"/>
      </c:catAx>
      <c:valAx>
        <c:axId val="290878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9087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[Book1.xlsx]Sheet4!PivotTable1</c:name>
    <c:fmtId val="5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Án</a:t>
            </a:r>
            <a:r>
              <a:rPr lang="is-IS" sz="2800" baseline="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skimunar</a:t>
            </a:r>
            <a:endParaRPr lang="is-I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c:rich>
      </c:tx>
      <c:layout>
        <c:manualLayout>
          <c:xMode val="edge"/>
          <c:yMode val="edge"/>
          <c:x val="0.19665579792651464"/>
          <c:y val="0.33351070814012151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410325386557629"/>
          <c:y val="0.24523226501485415"/>
          <c:w val="0.71712280283146423"/>
          <c:h val="0.67486752559073104"/>
        </c:manualLayout>
      </c:layout>
      <c:lineChart>
        <c:grouping val="standard"/>
        <c:varyColors val="0"/>
        <c:ser>
          <c:idx val="0"/>
          <c:order val="0"/>
          <c:tx>
            <c:strRef>
              <c:f>Sheet4!$B$3</c:f>
              <c:strCache>
                <c:ptCount val="1"/>
                <c:pt idx="0">
                  <c:v>Sum of I2</c:v>
                </c:pt>
              </c:strCache>
            </c:strRef>
          </c:tx>
          <c:spPr>
            <a:ln w="2857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Sheet4!$B$4:$B$10</c:f>
              <c:numCache>
                <c:formatCode>General</c:formatCode>
                <c:ptCount val="6"/>
                <c:pt idx="0">
                  <c:v>15</c:v>
                </c:pt>
                <c:pt idx="1">
                  <c:v>17</c:v>
                </c:pt>
                <c:pt idx="2">
                  <c:v>21</c:v>
                </c:pt>
                <c:pt idx="3">
                  <c:v>24</c:v>
                </c:pt>
                <c:pt idx="4">
                  <c:v>27</c:v>
                </c:pt>
                <c:pt idx="5">
                  <c:v>29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Sheet4!$C$3</c:f>
              <c:strCache>
                <c:ptCount val="1"/>
                <c:pt idx="0">
                  <c:v>Sum of II2</c:v>
                </c:pt>
              </c:strCache>
            </c:strRef>
          </c:tx>
          <c:spPr>
            <a:ln w="28575" cap="rnd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Sheet4!$C$4:$C$10</c:f>
              <c:numCache>
                <c:formatCode>General</c:formatCode>
                <c:ptCount val="6"/>
                <c:pt idx="0">
                  <c:v>59</c:v>
                </c:pt>
                <c:pt idx="1">
                  <c:v>67</c:v>
                </c:pt>
                <c:pt idx="2">
                  <c:v>82</c:v>
                </c:pt>
                <c:pt idx="3">
                  <c:v>97</c:v>
                </c:pt>
                <c:pt idx="4">
                  <c:v>109</c:v>
                </c:pt>
                <c:pt idx="5">
                  <c:v>118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Sheet4!$D$3</c:f>
              <c:strCache>
                <c:ptCount val="1"/>
                <c:pt idx="0">
                  <c:v>Sum of III2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Sheet4!$A$4:$A$10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Sheet4!$D$4:$D$10</c:f>
              <c:numCache>
                <c:formatCode>General</c:formatCode>
                <c:ptCount val="6"/>
                <c:pt idx="0">
                  <c:v>46</c:v>
                </c:pt>
                <c:pt idx="1">
                  <c:v>52</c:v>
                </c:pt>
                <c:pt idx="2">
                  <c:v>64</c:v>
                </c:pt>
                <c:pt idx="3">
                  <c:v>76</c:v>
                </c:pt>
                <c:pt idx="4">
                  <c:v>85</c:v>
                </c:pt>
                <c:pt idx="5">
                  <c:v>92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Sheet4!$E$3</c:f>
              <c:strCache>
                <c:ptCount val="1"/>
                <c:pt idx="0">
                  <c:v>Sum of IV2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Sheet4!$A$4:$A$10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Sheet4!$E$4:$E$10</c:f>
              <c:numCache>
                <c:formatCode>General</c:formatCode>
                <c:ptCount val="6"/>
                <c:pt idx="0">
                  <c:v>44</c:v>
                </c:pt>
                <c:pt idx="1">
                  <c:v>50</c:v>
                </c:pt>
                <c:pt idx="2">
                  <c:v>62</c:v>
                </c:pt>
                <c:pt idx="3">
                  <c:v>73</c:v>
                </c:pt>
                <c:pt idx="4">
                  <c:v>82</c:v>
                </c:pt>
                <c:pt idx="5">
                  <c:v>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397976"/>
        <c:axId val="230398368"/>
      </c:lineChart>
      <c:catAx>
        <c:axId val="230397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30398368"/>
        <c:crosses val="autoZero"/>
        <c:auto val="1"/>
        <c:lblAlgn val="ctr"/>
        <c:lblOffset val="100"/>
        <c:noMultiLvlLbl val="0"/>
      </c:catAx>
      <c:valAx>
        <c:axId val="230398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30397976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[Book1.xlsx]Sheet5!PivotTable1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7.1486614004133045E-2"/>
          <c:y val="3.6825854376678693E-2"/>
          <c:w val="0.78566004547990032"/>
          <c:h val="0.89706239101064722"/>
        </c:manualLayout>
      </c:layout>
      <c:lineChart>
        <c:grouping val="standard"/>
        <c:varyColors val="0"/>
        <c:ser>
          <c:idx val="0"/>
          <c:order val="0"/>
          <c:tx>
            <c:strRef>
              <c:f>Sheet5!$B$3</c:f>
              <c:strCache>
                <c:ptCount val="1"/>
                <c:pt idx="0">
                  <c:v>Sum of I</c:v>
                </c:pt>
              </c:strCache>
            </c:strRef>
          </c:tx>
          <c:spPr>
            <a:ln w="2857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Sheet5!$A$4:$A$10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Sheet5!$B$4:$B$10</c:f>
              <c:numCache>
                <c:formatCode>General</c:formatCode>
                <c:ptCount val="6"/>
                <c:pt idx="0">
                  <c:v>77</c:v>
                </c:pt>
                <c:pt idx="1">
                  <c:v>87</c:v>
                </c:pt>
                <c:pt idx="2">
                  <c:v>54</c:v>
                </c:pt>
                <c:pt idx="3">
                  <c:v>64</c:v>
                </c:pt>
                <c:pt idx="4">
                  <c:v>72</c:v>
                </c:pt>
                <c:pt idx="5">
                  <c:v>77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Sheet5!$C$3</c:f>
              <c:strCache>
                <c:ptCount val="1"/>
                <c:pt idx="0">
                  <c:v>Sum of II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Sheet5!$A$4:$A$10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Sheet5!$C$4:$C$10</c:f>
              <c:numCache>
                <c:formatCode>General</c:formatCode>
                <c:ptCount val="6"/>
                <c:pt idx="0">
                  <c:v>36</c:v>
                </c:pt>
                <c:pt idx="1">
                  <c:v>41</c:v>
                </c:pt>
                <c:pt idx="2">
                  <c:v>25</c:v>
                </c:pt>
                <c:pt idx="3">
                  <c:v>25</c:v>
                </c:pt>
                <c:pt idx="4">
                  <c:v>30</c:v>
                </c:pt>
                <c:pt idx="5">
                  <c:v>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Sheet5!$D$3</c:f>
              <c:strCache>
                <c:ptCount val="1"/>
                <c:pt idx="0">
                  <c:v>Sum of III</c:v>
                </c:pt>
              </c:strCache>
            </c:strRef>
          </c:tx>
          <c:spPr>
            <a:ln w="28575" cap="rnd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Sheet5!$A$4:$A$10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Sheet5!$D$4:$D$10</c:f>
              <c:numCache>
                <c:formatCode>General</c:formatCode>
                <c:ptCount val="6"/>
                <c:pt idx="0">
                  <c:v>34</c:v>
                </c:pt>
                <c:pt idx="1">
                  <c:v>39</c:v>
                </c:pt>
                <c:pt idx="2">
                  <c:v>24</c:v>
                </c:pt>
                <c:pt idx="3">
                  <c:v>29</c:v>
                </c:pt>
                <c:pt idx="4">
                  <c:v>32</c:v>
                </c:pt>
                <c:pt idx="5">
                  <c:v>35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Sheet5!$E$3</c:f>
              <c:strCache>
                <c:ptCount val="1"/>
                <c:pt idx="0">
                  <c:v>Sum of IV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Sheet5!$A$4:$A$10</c:f>
              <c:strCache>
                <c:ptCount val="6"/>
                <c:pt idx="0">
                  <c:v>2014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  <c:pt idx="5">
                  <c:v>2060</c:v>
                </c:pt>
              </c:strCache>
            </c:strRef>
          </c:cat>
          <c:val>
            <c:numRef>
              <c:f>Sheet5!$E$4:$E$10</c:f>
              <c:numCache>
                <c:formatCode>General</c:formatCode>
                <c:ptCount val="6"/>
                <c:pt idx="0">
                  <c:v>16</c:v>
                </c:pt>
                <c:pt idx="1">
                  <c:v>19</c:v>
                </c:pt>
                <c:pt idx="2">
                  <c:v>12</c:v>
                </c:pt>
                <c:pt idx="3">
                  <c:v>14</c:v>
                </c:pt>
                <c:pt idx="4">
                  <c:v>15</c:v>
                </c:pt>
                <c:pt idx="5">
                  <c:v>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399152"/>
        <c:axId val="230399544"/>
      </c:lineChart>
      <c:catAx>
        <c:axId val="23039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30399544"/>
        <c:crosses val="autoZero"/>
        <c:auto val="1"/>
        <c:lblAlgn val="ctr"/>
        <c:lblOffset val="100"/>
        <c:noMultiLvlLbl val="0"/>
      </c:catAx>
      <c:valAx>
        <c:axId val="230399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3039915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865142818164279E-2"/>
          <c:y val="1.984478710795929E-2"/>
          <c:w val="0.79429941377980706"/>
          <c:h val="0.79366036491106984"/>
        </c:manualLayout>
      </c:layout>
      <c:lineChart>
        <c:grouping val="standard"/>
        <c:varyColors val="0"/>
        <c:ser>
          <c:idx val="0"/>
          <c:order val="0"/>
          <c:tx>
            <c:strRef>
              <c:f>'Nýgengi og dánartíðni'!$C$2</c:f>
              <c:strCache>
                <c:ptCount val="1"/>
                <c:pt idx="0">
                  <c:v>Karlar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strRef>
              <c:f>'Nýgengi og dánartíðni'!$B$6:$B$56</c:f>
              <c:strCache>
                <c:ptCount val="51"/>
                <c:pt idx="0">
                  <c:v>1958-1962</c:v>
                </c:pt>
                <c:pt idx="5">
                  <c:v>1963-1967</c:v>
                </c:pt>
                <c:pt idx="10">
                  <c:v>1968-1972</c:v>
                </c:pt>
                <c:pt idx="15">
                  <c:v>1973-1977</c:v>
                </c:pt>
                <c:pt idx="20">
                  <c:v>1978-1982</c:v>
                </c:pt>
                <c:pt idx="25">
                  <c:v>1983-1987</c:v>
                </c:pt>
                <c:pt idx="30">
                  <c:v>1988-1992</c:v>
                </c:pt>
                <c:pt idx="35">
                  <c:v>1993-1997</c:v>
                </c:pt>
                <c:pt idx="40">
                  <c:v>1998-2002</c:v>
                </c:pt>
                <c:pt idx="45">
                  <c:v>2003-2007</c:v>
                </c:pt>
                <c:pt idx="50">
                  <c:v>2008-2012</c:v>
                </c:pt>
              </c:strCache>
            </c:strRef>
          </c:cat>
          <c:val>
            <c:numRef>
              <c:f>'Nýgengi og dánartíðni'!$C$6:$C$56</c:f>
              <c:numCache>
                <c:formatCode>0.0</c:formatCode>
                <c:ptCount val="51"/>
                <c:pt idx="0">
                  <c:v>13.667462312041669</c:v>
                </c:pt>
                <c:pt idx="1">
                  <c:v>13.906657422144267</c:v>
                </c:pt>
                <c:pt idx="2">
                  <c:v>14.989809244248686</c:v>
                </c:pt>
                <c:pt idx="3">
                  <c:v>16.340874212166248</c:v>
                </c:pt>
                <c:pt idx="4">
                  <c:v>18.276657868757301</c:v>
                </c:pt>
                <c:pt idx="5">
                  <c:v>18.818361597082902</c:v>
                </c:pt>
                <c:pt idx="6">
                  <c:v>19.598165988672612</c:v>
                </c:pt>
                <c:pt idx="7">
                  <c:v>18.192145052118768</c:v>
                </c:pt>
                <c:pt idx="8">
                  <c:v>17.499998938130268</c:v>
                </c:pt>
                <c:pt idx="9">
                  <c:v>17.822469822819592</c:v>
                </c:pt>
                <c:pt idx="10">
                  <c:v>19.463026074270232</c:v>
                </c:pt>
                <c:pt idx="11">
                  <c:v>18.400747105896716</c:v>
                </c:pt>
                <c:pt idx="12">
                  <c:v>20.325281295643897</c:v>
                </c:pt>
                <c:pt idx="13">
                  <c:v>19.327636494281712</c:v>
                </c:pt>
                <c:pt idx="14">
                  <c:v>19.499405937049197</c:v>
                </c:pt>
                <c:pt idx="15">
                  <c:v>18.4418476035518</c:v>
                </c:pt>
                <c:pt idx="16">
                  <c:v>20.395814306786885</c:v>
                </c:pt>
                <c:pt idx="17">
                  <c:v>19.249824832431084</c:v>
                </c:pt>
                <c:pt idx="18">
                  <c:v>21.748224347517922</c:v>
                </c:pt>
                <c:pt idx="19">
                  <c:v>23.015959182672436</c:v>
                </c:pt>
                <c:pt idx="20">
                  <c:v>24.427000865033101</c:v>
                </c:pt>
                <c:pt idx="21">
                  <c:v>25.278425607896565</c:v>
                </c:pt>
                <c:pt idx="22">
                  <c:v>27.197999565335454</c:v>
                </c:pt>
                <c:pt idx="23">
                  <c:v>26.58891077930495</c:v>
                </c:pt>
                <c:pt idx="24">
                  <c:v>26.370332917019301</c:v>
                </c:pt>
                <c:pt idx="25">
                  <c:v>26.967309151918336</c:v>
                </c:pt>
                <c:pt idx="26">
                  <c:v>27.444540174359265</c:v>
                </c:pt>
                <c:pt idx="27">
                  <c:v>27.73257557308283</c:v>
                </c:pt>
                <c:pt idx="28">
                  <c:v>27.352566167692288</c:v>
                </c:pt>
                <c:pt idx="29">
                  <c:v>25.605043525803673</c:v>
                </c:pt>
                <c:pt idx="30">
                  <c:v>24.857086326289483</c:v>
                </c:pt>
                <c:pt idx="31">
                  <c:v>22.975332548001472</c:v>
                </c:pt>
                <c:pt idx="32">
                  <c:v>21.188655147271628</c:v>
                </c:pt>
                <c:pt idx="33">
                  <c:v>22.349577243673995</c:v>
                </c:pt>
                <c:pt idx="34">
                  <c:v>25.228620663253469</c:v>
                </c:pt>
                <c:pt idx="35">
                  <c:v>27.4608597508903</c:v>
                </c:pt>
                <c:pt idx="36">
                  <c:v>29.458442225251083</c:v>
                </c:pt>
                <c:pt idx="37">
                  <c:v>31.687679005622591</c:v>
                </c:pt>
                <c:pt idx="38">
                  <c:v>32.677577339441861</c:v>
                </c:pt>
                <c:pt idx="39">
                  <c:v>31.515366558210964</c:v>
                </c:pt>
                <c:pt idx="40">
                  <c:v>30.55885793341168</c:v>
                </c:pt>
                <c:pt idx="41">
                  <c:v>31.410184534685403</c:v>
                </c:pt>
                <c:pt idx="42">
                  <c:v>31.56343880127573</c:v>
                </c:pt>
                <c:pt idx="43">
                  <c:v>30.510724549499418</c:v>
                </c:pt>
                <c:pt idx="44">
                  <c:v>33.28348699122855</c:v>
                </c:pt>
                <c:pt idx="45">
                  <c:v>33.258805756030277</c:v>
                </c:pt>
                <c:pt idx="46">
                  <c:v>32.603510021796637</c:v>
                </c:pt>
                <c:pt idx="47">
                  <c:v>32.005701084204205</c:v>
                </c:pt>
                <c:pt idx="48">
                  <c:v>31.574498906250465</c:v>
                </c:pt>
                <c:pt idx="49">
                  <c:v>29.159922111398988</c:v>
                </c:pt>
                <c:pt idx="50">
                  <c:v>29.2799304152555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'Nýgengi og dánartíðni'!$D$2</c:f>
              <c:strCache>
                <c:ptCount val="1"/>
                <c:pt idx="0">
                  <c:v>Konur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'Nýgengi og dánartíðni'!$B$6:$B$56</c:f>
              <c:strCache>
                <c:ptCount val="51"/>
                <c:pt idx="0">
                  <c:v>1958-1962</c:v>
                </c:pt>
                <c:pt idx="5">
                  <c:v>1963-1967</c:v>
                </c:pt>
                <c:pt idx="10">
                  <c:v>1968-1972</c:v>
                </c:pt>
                <c:pt idx="15">
                  <c:v>1973-1977</c:v>
                </c:pt>
                <c:pt idx="20">
                  <c:v>1978-1982</c:v>
                </c:pt>
                <c:pt idx="25">
                  <c:v>1983-1987</c:v>
                </c:pt>
                <c:pt idx="30">
                  <c:v>1988-1992</c:v>
                </c:pt>
                <c:pt idx="35">
                  <c:v>1993-1997</c:v>
                </c:pt>
                <c:pt idx="40">
                  <c:v>1998-2002</c:v>
                </c:pt>
                <c:pt idx="45">
                  <c:v>2003-2007</c:v>
                </c:pt>
                <c:pt idx="50">
                  <c:v>2008-2012</c:v>
                </c:pt>
              </c:strCache>
            </c:strRef>
          </c:cat>
          <c:val>
            <c:numRef>
              <c:f>'Nýgengi og dánartíðni'!$D$6:$D$56</c:f>
              <c:numCache>
                <c:formatCode>0.0</c:formatCode>
                <c:ptCount val="51"/>
                <c:pt idx="0">
                  <c:v>14.862156546811221</c:v>
                </c:pt>
                <c:pt idx="1">
                  <c:v>15.135808835623958</c:v>
                </c:pt>
                <c:pt idx="2">
                  <c:v>16.63363528921213</c:v>
                </c:pt>
                <c:pt idx="3">
                  <c:v>15.821290337861864</c:v>
                </c:pt>
                <c:pt idx="4">
                  <c:v>16.496313950810311</c:v>
                </c:pt>
                <c:pt idx="5">
                  <c:v>16.602299134548559</c:v>
                </c:pt>
                <c:pt idx="6">
                  <c:v>17.510937614426233</c:v>
                </c:pt>
                <c:pt idx="7">
                  <c:v>17.493601337023932</c:v>
                </c:pt>
                <c:pt idx="8">
                  <c:v>21.266093117265957</c:v>
                </c:pt>
                <c:pt idx="9">
                  <c:v>22.067542741310248</c:v>
                </c:pt>
                <c:pt idx="10">
                  <c:v>20.536501672640203</c:v>
                </c:pt>
                <c:pt idx="11">
                  <c:v>21.308579469929331</c:v>
                </c:pt>
                <c:pt idx="12">
                  <c:v>22.817565010691496</c:v>
                </c:pt>
                <c:pt idx="13">
                  <c:v>21.118453249104771</c:v>
                </c:pt>
                <c:pt idx="14">
                  <c:v>19.94671645202439</c:v>
                </c:pt>
                <c:pt idx="15">
                  <c:v>20.63720389087327</c:v>
                </c:pt>
                <c:pt idx="16">
                  <c:v>19.98474928537582</c:v>
                </c:pt>
                <c:pt idx="17">
                  <c:v>19.166528654552884</c:v>
                </c:pt>
                <c:pt idx="18">
                  <c:v>18.615872497939009</c:v>
                </c:pt>
                <c:pt idx="19">
                  <c:v>18.932572397646304</c:v>
                </c:pt>
                <c:pt idx="20">
                  <c:v>19.948708404117575</c:v>
                </c:pt>
                <c:pt idx="21">
                  <c:v>18.965473438755424</c:v>
                </c:pt>
                <c:pt idx="22">
                  <c:v>18.394899564944499</c:v>
                </c:pt>
                <c:pt idx="23">
                  <c:v>18.032739366818014</c:v>
                </c:pt>
                <c:pt idx="24">
                  <c:v>19.76268008276908</c:v>
                </c:pt>
                <c:pt idx="25">
                  <c:v>19.598627921945678</c:v>
                </c:pt>
                <c:pt idx="26">
                  <c:v>20.282904227386592</c:v>
                </c:pt>
                <c:pt idx="27">
                  <c:v>21.292981294811003</c:v>
                </c:pt>
                <c:pt idx="28">
                  <c:v>22.403596143827382</c:v>
                </c:pt>
                <c:pt idx="29">
                  <c:v>21.28034447911158</c:v>
                </c:pt>
                <c:pt idx="30">
                  <c:v>20.635413303841261</c:v>
                </c:pt>
                <c:pt idx="31">
                  <c:v>20.323121050642865</c:v>
                </c:pt>
                <c:pt idx="32">
                  <c:v>19.267387412005188</c:v>
                </c:pt>
                <c:pt idx="33">
                  <c:v>19.368415764955607</c:v>
                </c:pt>
                <c:pt idx="34">
                  <c:v>18.81171848997359</c:v>
                </c:pt>
                <c:pt idx="35">
                  <c:v>19.806892559915958</c:v>
                </c:pt>
                <c:pt idx="36">
                  <c:v>21.013749525686222</c:v>
                </c:pt>
                <c:pt idx="37">
                  <c:v>21.707973296698963</c:v>
                </c:pt>
                <c:pt idx="38">
                  <c:v>21.796762490151675</c:v>
                </c:pt>
                <c:pt idx="39">
                  <c:v>22.623492615682839</c:v>
                </c:pt>
                <c:pt idx="40">
                  <c:v>22.592562994847167</c:v>
                </c:pt>
                <c:pt idx="41">
                  <c:v>21.310842675891109</c:v>
                </c:pt>
                <c:pt idx="42">
                  <c:v>21.885067747445746</c:v>
                </c:pt>
                <c:pt idx="43">
                  <c:v>21.385142730624683</c:v>
                </c:pt>
                <c:pt idx="44">
                  <c:v>23.171951817527678</c:v>
                </c:pt>
                <c:pt idx="45">
                  <c:v>23.572388360846531</c:v>
                </c:pt>
                <c:pt idx="46">
                  <c:v>24.901470261626748</c:v>
                </c:pt>
                <c:pt idx="47">
                  <c:v>24.363258003615044</c:v>
                </c:pt>
                <c:pt idx="48">
                  <c:v>23.55450877353956</c:v>
                </c:pt>
                <c:pt idx="49">
                  <c:v>22.457248999524371</c:v>
                </c:pt>
                <c:pt idx="50">
                  <c:v>22.31781747003668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'Nýgengi og dánartíðni'!$E$2</c:f>
              <c:strCache>
                <c:ptCount val="1"/>
                <c:pt idx="0">
                  <c:v>Karlar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strRef>
              <c:f>'Nýgengi og dánartíðni'!$B$6:$B$56</c:f>
              <c:strCache>
                <c:ptCount val="51"/>
                <c:pt idx="0">
                  <c:v>1958-1962</c:v>
                </c:pt>
                <c:pt idx="5">
                  <c:v>1963-1967</c:v>
                </c:pt>
                <c:pt idx="10">
                  <c:v>1968-1972</c:v>
                </c:pt>
                <c:pt idx="15">
                  <c:v>1973-1977</c:v>
                </c:pt>
                <c:pt idx="20">
                  <c:v>1978-1982</c:v>
                </c:pt>
                <c:pt idx="25">
                  <c:v>1983-1987</c:v>
                </c:pt>
                <c:pt idx="30">
                  <c:v>1988-1992</c:v>
                </c:pt>
                <c:pt idx="35">
                  <c:v>1993-1997</c:v>
                </c:pt>
                <c:pt idx="40">
                  <c:v>1998-2002</c:v>
                </c:pt>
                <c:pt idx="45">
                  <c:v>2003-2007</c:v>
                </c:pt>
                <c:pt idx="50">
                  <c:v>2008-2012</c:v>
                </c:pt>
              </c:strCache>
            </c:strRef>
          </c:cat>
          <c:val>
            <c:numRef>
              <c:f>'Nýgengi og dánartíðni'!$E$6:$E$56</c:f>
              <c:numCache>
                <c:formatCode>0.0</c:formatCode>
                <c:ptCount val="51"/>
                <c:pt idx="0">
                  <c:v>10.508790780723199</c:v>
                </c:pt>
                <c:pt idx="1">
                  <c:v>11.456092805530311</c:v>
                </c:pt>
                <c:pt idx="2">
                  <c:v>9.3049015846529901</c:v>
                </c:pt>
                <c:pt idx="3">
                  <c:v>9.8115987418130235</c:v>
                </c:pt>
                <c:pt idx="4">
                  <c:v>9.7245225004929843</c:v>
                </c:pt>
                <c:pt idx="5">
                  <c:v>10.516384274877408</c:v>
                </c:pt>
                <c:pt idx="6">
                  <c:v>10.735012536706737</c:v>
                </c:pt>
                <c:pt idx="7">
                  <c:v>11.950689470080651</c:v>
                </c:pt>
                <c:pt idx="8">
                  <c:v>11.974702769926688</c:v>
                </c:pt>
                <c:pt idx="9">
                  <c:v>13.759080655746249</c:v>
                </c:pt>
                <c:pt idx="10">
                  <c:v>15.25191970613758</c:v>
                </c:pt>
                <c:pt idx="11">
                  <c:v>15.558876192731793</c:v>
                </c:pt>
                <c:pt idx="12">
                  <c:v>15.294761349527288</c:v>
                </c:pt>
                <c:pt idx="13">
                  <c:v>14.434675726870159</c:v>
                </c:pt>
                <c:pt idx="14">
                  <c:v>13.375254814481911</c:v>
                </c:pt>
                <c:pt idx="15">
                  <c:v>11.370470632545581</c:v>
                </c:pt>
                <c:pt idx="16">
                  <c:v>11.404038998504335</c:v>
                </c:pt>
                <c:pt idx="17">
                  <c:v>11.070883103021652</c:v>
                </c:pt>
                <c:pt idx="18">
                  <c:v>11.868765707788322</c:v>
                </c:pt>
                <c:pt idx="19">
                  <c:v>12.019889324686238</c:v>
                </c:pt>
                <c:pt idx="20">
                  <c:v>12.855664941301063</c:v>
                </c:pt>
                <c:pt idx="21">
                  <c:v>13.213340489617632</c:v>
                </c:pt>
                <c:pt idx="22">
                  <c:v>13.607997133880541</c:v>
                </c:pt>
                <c:pt idx="23">
                  <c:v>13.678714924376189</c:v>
                </c:pt>
                <c:pt idx="24">
                  <c:v>12.682986765818816</c:v>
                </c:pt>
                <c:pt idx="25">
                  <c:v>11.694956913485575</c:v>
                </c:pt>
                <c:pt idx="26">
                  <c:v>12.764567192722572</c:v>
                </c:pt>
                <c:pt idx="27">
                  <c:v>14.545583900979825</c:v>
                </c:pt>
                <c:pt idx="28">
                  <c:v>14.257448107656904</c:v>
                </c:pt>
                <c:pt idx="29">
                  <c:v>14.562195239748059</c:v>
                </c:pt>
                <c:pt idx="30">
                  <c:v>14.065879088687058</c:v>
                </c:pt>
                <c:pt idx="31">
                  <c:v>12.988286638723485</c:v>
                </c:pt>
                <c:pt idx="32">
                  <c:v>10.959437409915902</c:v>
                </c:pt>
                <c:pt idx="33">
                  <c:v>10.9806716236623</c:v>
                </c:pt>
                <c:pt idx="34">
                  <c:v>11.564495971944757</c:v>
                </c:pt>
                <c:pt idx="35">
                  <c:v>13.490564894846841</c:v>
                </c:pt>
                <c:pt idx="36">
                  <c:v>13.172170407271755</c:v>
                </c:pt>
                <c:pt idx="37">
                  <c:v>13.328844673699276</c:v>
                </c:pt>
                <c:pt idx="38">
                  <c:v>13.401175354038966</c:v>
                </c:pt>
                <c:pt idx="39">
                  <c:v>14.295574333561987</c:v>
                </c:pt>
                <c:pt idx="40">
                  <c:v>13.482428383242157</c:v>
                </c:pt>
                <c:pt idx="41">
                  <c:v>14.326023792653853</c:v>
                </c:pt>
                <c:pt idx="42">
                  <c:v>14.009100865386245</c:v>
                </c:pt>
                <c:pt idx="43">
                  <c:v>13.749678490152757</c:v>
                </c:pt>
                <c:pt idx="44">
                  <c:v>12.814168982625466</c:v>
                </c:pt>
                <c:pt idx="45">
                  <c:v>12.114440582008111</c:v>
                </c:pt>
                <c:pt idx="46">
                  <c:v>10.506849453866403</c:v>
                </c:pt>
                <c:pt idx="47">
                  <c:v>11.687070086806141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'Nýgengi og dánartíðni'!$F$2</c:f>
              <c:strCache>
                <c:ptCount val="1"/>
                <c:pt idx="0">
                  <c:v>Konur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'Nýgengi og dánartíðni'!$B$6:$B$56</c:f>
              <c:strCache>
                <c:ptCount val="51"/>
                <c:pt idx="0">
                  <c:v>1958-1962</c:v>
                </c:pt>
                <c:pt idx="5">
                  <c:v>1963-1967</c:v>
                </c:pt>
                <c:pt idx="10">
                  <c:v>1968-1972</c:v>
                </c:pt>
                <c:pt idx="15">
                  <c:v>1973-1977</c:v>
                </c:pt>
                <c:pt idx="20">
                  <c:v>1978-1982</c:v>
                </c:pt>
                <c:pt idx="25">
                  <c:v>1983-1987</c:v>
                </c:pt>
                <c:pt idx="30">
                  <c:v>1988-1992</c:v>
                </c:pt>
                <c:pt idx="35">
                  <c:v>1993-1997</c:v>
                </c:pt>
                <c:pt idx="40">
                  <c:v>1998-2002</c:v>
                </c:pt>
                <c:pt idx="45">
                  <c:v>2003-2007</c:v>
                </c:pt>
                <c:pt idx="50">
                  <c:v>2008-2012</c:v>
                </c:pt>
              </c:strCache>
            </c:strRef>
          </c:cat>
          <c:val>
            <c:numRef>
              <c:f>'Nýgengi og dánartíðni'!$F$6:$F$56</c:f>
              <c:numCache>
                <c:formatCode>0.0</c:formatCode>
                <c:ptCount val="51"/>
                <c:pt idx="0">
                  <c:v>8.9570569909333777</c:v>
                </c:pt>
                <c:pt idx="1">
                  <c:v>9.5159663308591966</c:v>
                </c:pt>
                <c:pt idx="2">
                  <c:v>8.4661329304188584</c:v>
                </c:pt>
                <c:pt idx="3">
                  <c:v>9.3472533902364781</c:v>
                </c:pt>
                <c:pt idx="4">
                  <c:v>10.206597172174776</c:v>
                </c:pt>
                <c:pt idx="5">
                  <c:v>9.7847021448344371</c:v>
                </c:pt>
                <c:pt idx="6">
                  <c:v>9.3486706005881217</c:v>
                </c:pt>
                <c:pt idx="7">
                  <c:v>10.667934646268698</c:v>
                </c:pt>
                <c:pt idx="8">
                  <c:v>11.343372299975362</c:v>
                </c:pt>
                <c:pt idx="9">
                  <c:v>13.267451766468563</c:v>
                </c:pt>
                <c:pt idx="10">
                  <c:v>13.105588615172852</c:v>
                </c:pt>
                <c:pt idx="11">
                  <c:v>12.276459719946148</c:v>
                </c:pt>
                <c:pt idx="12">
                  <c:v>13.313221905121114</c:v>
                </c:pt>
                <c:pt idx="13">
                  <c:v>12.922104603622264</c:v>
                </c:pt>
                <c:pt idx="14">
                  <c:v>11.640172015258909</c:v>
                </c:pt>
                <c:pt idx="15">
                  <c:v>11.577411755727217</c:v>
                </c:pt>
                <c:pt idx="16">
                  <c:v>12.130286134883793</c:v>
                </c:pt>
                <c:pt idx="17">
                  <c:v>11.291831935501905</c:v>
                </c:pt>
                <c:pt idx="18">
                  <c:v>10.74864851993426</c:v>
                </c:pt>
                <c:pt idx="19">
                  <c:v>10.702925664924109</c:v>
                </c:pt>
                <c:pt idx="20">
                  <c:v>10.999300065132619</c:v>
                </c:pt>
                <c:pt idx="21">
                  <c:v>10.433606615867483</c:v>
                </c:pt>
                <c:pt idx="22">
                  <c:v>9.9803115901385091</c:v>
                </c:pt>
                <c:pt idx="23">
                  <c:v>9.8212492122202377</c:v>
                </c:pt>
                <c:pt idx="24">
                  <c:v>9.1689856410646193</c:v>
                </c:pt>
                <c:pt idx="25">
                  <c:v>9.6827521372101728</c:v>
                </c:pt>
                <c:pt idx="26">
                  <c:v>10.343573648458555</c:v>
                </c:pt>
                <c:pt idx="27">
                  <c:v>10.535276970142831</c:v>
                </c:pt>
                <c:pt idx="28">
                  <c:v>11.497067916279661</c:v>
                </c:pt>
                <c:pt idx="29">
                  <c:v>11.533246000275922</c:v>
                </c:pt>
                <c:pt idx="30">
                  <c:v>9.7423057250979568</c:v>
                </c:pt>
                <c:pt idx="31">
                  <c:v>9.2705961839698627</c:v>
                </c:pt>
                <c:pt idx="32">
                  <c:v>9.1161997407088986</c:v>
                </c:pt>
                <c:pt idx="33">
                  <c:v>8.3176666384331703</c:v>
                </c:pt>
                <c:pt idx="34">
                  <c:v>8.92975206002974</c:v>
                </c:pt>
                <c:pt idx="35">
                  <c:v>9.5835721405950345</c:v>
                </c:pt>
                <c:pt idx="36">
                  <c:v>10.483390196467386</c:v>
                </c:pt>
                <c:pt idx="37">
                  <c:v>10.500602214656244</c:v>
                </c:pt>
                <c:pt idx="38">
                  <c:v>10.656787035982537</c:v>
                </c:pt>
                <c:pt idx="39">
                  <c:v>9.9091552240857332</c:v>
                </c:pt>
                <c:pt idx="40">
                  <c:v>9.757549360009131</c:v>
                </c:pt>
                <c:pt idx="41">
                  <c:v>9.4523483484525617</c:v>
                </c:pt>
                <c:pt idx="42">
                  <c:v>9.2828508967358374</c:v>
                </c:pt>
                <c:pt idx="43">
                  <c:v>8.5817365094762241</c:v>
                </c:pt>
                <c:pt idx="44">
                  <c:v>8.5505957377376394</c:v>
                </c:pt>
                <c:pt idx="45">
                  <c:v>8.6214949460395509</c:v>
                </c:pt>
                <c:pt idx="46">
                  <c:v>7.6387308466947159</c:v>
                </c:pt>
                <c:pt idx="47">
                  <c:v>7.3652644425269518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1569112"/>
        <c:axId val="231563624"/>
      </c:lineChart>
      <c:catAx>
        <c:axId val="231569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Greiningarár / dánarár</a:t>
                </a:r>
              </a:p>
            </c:rich>
          </c:tx>
          <c:layout>
            <c:manualLayout>
              <c:xMode val="edge"/>
              <c:yMode val="edge"/>
              <c:x val="0.40027170239963678"/>
              <c:y val="0.9239878738119567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is-IS"/>
          </a:p>
        </c:txPr>
        <c:crossAx val="231563624"/>
        <c:crosses val="autoZero"/>
        <c:auto val="1"/>
        <c:lblAlgn val="ctr"/>
        <c:lblOffset val="100"/>
        <c:noMultiLvlLbl val="0"/>
      </c:catAx>
      <c:valAx>
        <c:axId val="231563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Af 100.000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231569112"/>
        <c:crosses val="autoZero"/>
        <c:crossBetween val="between"/>
      </c:valAx>
      <c:spPr>
        <a:solidFill>
          <a:schemeClr val="tx2">
            <a:lumMod val="50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0.79814</cdr:x>
      <cdr:y>0.33214</cdr:y>
    </cdr:from>
    <cdr:to>
      <cdr:x>0.94646</cdr:x>
      <cdr:y>0.37365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08443" y="2162754"/>
          <a:ext cx="652007" cy="270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II</a:t>
          </a:r>
          <a:endParaRPr lang="is-IS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0.7898</cdr:x>
      <cdr:y>0.75389</cdr:y>
    </cdr:from>
    <cdr:to>
      <cdr:x>0.93812</cdr:x>
      <cdr:y>0.79541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471778" y="4909047"/>
          <a:ext cx="652007" cy="270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</a:t>
          </a:r>
          <a:endParaRPr lang="is-IS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0.78485</cdr:x>
      <cdr:y>0.4938</cdr:y>
    </cdr:from>
    <cdr:to>
      <cdr:x>0.93317</cdr:x>
      <cdr:y>0.53531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450028" y="3215419"/>
          <a:ext cx="652007" cy="270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IV</a:t>
          </a:r>
          <a:endParaRPr lang="is-IS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0.79208</cdr:x>
      <cdr:y>0.45472</cdr:y>
    </cdr:from>
    <cdr:to>
      <cdr:x>0.94041</cdr:x>
      <cdr:y>0.49624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481833" y="2960977"/>
          <a:ext cx="652007" cy="270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III</a:t>
          </a:r>
          <a:endParaRPr lang="is-IS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0.77077</cdr:x>
      <cdr:y>0.76029</cdr:y>
    </cdr:from>
    <cdr:to>
      <cdr:x>0.92633</cdr:x>
      <cdr:y>0.82284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88129" y="2591800"/>
          <a:ext cx="683809" cy="213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IV</a:t>
          </a:r>
          <a:endParaRPr lang="is-IS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0.77582</cdr:x>
      <cdr:y>0.61034</cdr:y>
    </cdr:from>
    <cdr:to>
      <cdr:x>0.93138</cdr:x>
      <cdr:y>0.67289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410354" y="2080625"/>
          <a:ext cx="683809" cy="213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III</a:t>
          </a:r>
          <a:endParaRPr lang="is-IS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0.77582</cdr:x>
      <cdr:y>0.56284</cdr:y>
    </cdr:from>
    <cdr:to>
      <cdr:x>0.93138</cdr:x>
      <cdr:y>0.62539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410354" y="1918700"/>
          <a:ext cx="683809" cy="213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II</a:t>
          </a:r>
          <a:endParaRPr lang="is-IS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0.77149</cdr:x>
      <cdr:y>0.21078</cdr:y>
    </cdr:from>
    <cdr:to>
      <cdr:x>0.92705</cdr:x>
      <cdr:y>0.27333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391304" y="718550"/>
          <a:ext cx="683809" cy="213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100" dirty="0" smtClean="0">
              <a:solidFill>
                <a:schemeClr val="tx1"/>
              </a:solidFill>
            </a:rPr>
            <a:t>Stig </a:t>
          </a:r>
          <a:r>
            <a:rPr lang="is-IS" dirty="0">
              <a:solidFill>
                <a:schemeClr val="tx1"/>
              </a:solidFill>
            </a:rPr>
            <a:t>I</a:t>
          </a:r>
          <a:endParaRPr lang="is-IS" sz="1100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0.4902</cdr:x>
      <cdr:y>0.39</cdr:y>
    </cdr:from>
    <cdr:to>
      <cdr:x>0.62837</cdr:x>
      <cdr:y>0.46204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871804" y="1999388"/>
          <a:ext cx="1373265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dirty="0" smtClean="0"/>
            <a:t>Dánartíðni</a:t>
          </a:r>
          <a:endParaRPr lang="is-IS" dirty="0"/>
        </a:p>
      </cdr:txBody>
    </cdr:sp>
  </cdr:relSizeAnchor>
  <cdr:relSizeAnchor xmlns:cdr="http://schemas.openxmlformats.org/drawingml/2006/chartDrawing">
    <cdr:from>
      <cdr:x>0.89593</cdr:x>
      <cdr:y>0.08079</cdr:y>
    </cdr:from>
    <cdr:to>
      <cdr:x>0.93438</cdr:x>
      <cdr:y>0.15283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904157" y="414192"/>
          <a:ext cx="382178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s-IS" sz="1100" dirty="0"/>
        </a:p>
      </cdr:txBody>
    </cdr:sp>
  </cdr:relSizeAnchor>
  <cdr:relSizeAnchor xmlns:cdr="http://schemas.openxmlformats.org/drawingml/2006/chartDrawing">
    <cdr:from>
      <cdr:x>0.90196</cdr:x>
      <cdr:y>0.15283</cdr:y>
    </cdr:from>
    <cdr:to>
      <cdr:x>0.9819</cdr:x>
      <cdr:y>0.24269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964117" y="783524"/>
          <a:ext cx="794479" cy="460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s-I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E43B2-6888-43FA-8D4C-A60A29DA525D}" type="datetimeFigureOut">
              <a:rPr lang="is-IS" smtClean="0"/>
              <a:pPr/>
              <a:t>20.9.2014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3E505-1774-463C-8AC0-C8B5562F50BC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413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3E505-1774-463C-8AC0-C8B5562F50BC}" type="slidenum">
              <a:rPr lang="is-IS" smtClean="0"/>
              <a:pPr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7572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DEECB5-6981-416E-AE69-05BD23B80F5E}" type="slidenum">
              <a:rPr lang="is-IS"/>
              <a:pPr/>
              <a:t>10</a:t>
            </a:fld>
            <a:endParaRPr lang="is-I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0452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BA4CC-60F5-4B11-AC2E-971E960891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0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25CB-6A25-43A0-8DA9-725FB42C13A6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EF2B-E300-4327-857D-80921B774194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252C-F0DC-4116-8086-B64DE4FC0C02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1679F-C48E-400D-86C9-6DDE0825287E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6087-5AC7-407F-AF30-F1B5B4A526DA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A256-3E0D-4640-8DE3-71AF0CA8A1DD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5E51-76E8-459E-BE42-3C0A7FD58E1F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3316-96E1-45F4-874B-D45B07F1AEB1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9B170-6D04-4030-86A2-206600B92A87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4848E-B2A8-4D91-9CD9-1C65F41BDABC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5A672-A995-4398-B5CB-765A26D4A4AC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560A-04DA-4546-A012-B7CA0A86F45E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6ABB-7956-4999-B1DA-43B9004FD834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C6A13-6AF4-4A26-BE61-579104B6C7B1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2C34E-87A8-4339-8C53-7D711380DD25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D4396-2179-40F1-9C8D-018F959879BB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DF7C9-E7A6-444D-BBC7-E9B780734293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A250E70-D490-4ECE-AB04-0748F948EA12}" type="datetime1">
              <a:rPr lang="en-US" smtClean="0"/>
              <a:t>9/20/2014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Tryggvi Björn Stefánsson 20.09.2014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Framtíðin með og án </a:t>
            </a:r>
            <a:r>
              <a:rPr lang="is-IS" dirty="0" err="1" smtClean="0"/>
              <a:t>skimunar</a:t>
            </a:r>
            <a:endParaRPr lang="is-I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smtClean="0"/>
              <a:t>Tryggvi Björn Stefánsson, læknir</a:t>
            </a:r>
          </a:p>
          <a:p>
            <a:r>
              <a:rPr lang="is-IS" smtClean="0"/>
              <a:t>Sérfræðingur í skurðlækningum ristils og endaþarms.</a:t>
            </a:r>
            <a:endParaRPr lang="is-I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dirty="0" smtClean="0"/>
              <a:t>Tryggvi Björn Stefánsson</a:t>
            </a:r>
          </a:p>
          <a:p>
            <a:r>
              <a:rPr lang="is-IS" dirty="0" smtClean="0"/>
              <a:t>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146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Forstig</a:t>
            </a:r>
            <a:endParaRPr lang="en-GB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14272" y="2183412"/>
            <a:ext cx="9631680" cy="2958214"/>
          </a:xfrm>
        </p:spPr>
        <p:txBody>
          <a:bodyPr>
            <a:noAutofit/>
          </a:bodyPr>
          <a:lstStyle/>
          <a:p>
            <a:r>
              <a:rPr lang="is-IS" sz="2800" dirty="0"/>
              <a:t>70% - 90%  </a:t>
            </a:r>
            <a:r>
              <a:rPr lang="is-IS" sz="2800" dirty="0" smtClean="0"/>
              <a:t>af krabbameinum í ristli og endaþarmi verða til í sepum í ristilslímhúðinni</a:t>
            </a:r>
            <a:endParaRPr lang="is-IS" sz="2800" dirty="0"/>
          </a:p>
          <a:p>
            <a:r>
              <a:rPr lang="is-IS" sz="2800" dirty="0" smtClean="0"/>
              <a:t>Það er hægt að finna og fjarlægja sepa í ristilspeglun.</a:t>
            </a:r>
            <a:endParaRPr lang="is-IS" sz="2800" i="1" dirty="0"/>
          </a:p>
          <a:p>
            <a:r>
              <a:rPr lang="is-IS" sz="2800" i="1" dirty="0" smtClean="0"/>
              <a:t>Fræðilega væri hægt að lækka nýgengi um 70</a:t>
            </a:r>
            <a:r>
              <a:rPr lang="is-IS" sz="2800" i="1" dirty="0"/>
              <a:t>%-90</a:t>
            </a:r>
            <a:r>
              <a:rPr lang="is-IS" sz="2800" dirty="0"/>
              <a:t>%.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000" dirty="0" smtClean="0"/>
              <a:t>Mismunandi stig við greiningu</a:t>
            </a:r>
            <a:endParaRPr lang="is-I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  <p:pic>
        <p:nvPicPr>
          <p:cNvPr id="5" name="Picture 2" descr="colon-polyp-2.jpg (640×48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67" y="1447802"/>
            <a:ext cx="3014464" cy="22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on-polyp.jpg (308×25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64" y="3795672"/>
            <a:ext cx="29337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gPhotoColonCancer.gif (216×23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5" y="2095874"/>
            <a:ext cx="2057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4_w.jpg (800×77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695" y="3896074"/>
            <a:ext cx="291367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67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Mismunandi </a:t>
            </a:r>
            <a:r>
              <a:rPr lang="is-IS" dirty="0" smtClean="0"/>
              <a:t>stig við greiningu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42" y="1996225"/>
            <a:ext cx="4515460" cy="48617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271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Mismunandi stig við greiningu</a:t>
            </a:r>
            <a:endParaRPr lang="is-IS" dirty="0"/>
          </a:p>
        </p:txBody>
      </p:sp>
      <p:pic>
        <p:nvPicPr>
          <p:cNvPr id="8" name="Picture 2" descr="3af8f5053223b50b3d5f1471372052.jpg (1600×160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21" y="2681382"/>
            <a:ext cx="43584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10.large.jpg (1800×124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21" y="2681382"/>
            <a:ext cx="488131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666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Mismunandi stig</a:t>
            </a:r>
            <a:endParaRPr lang="is-IS" dirty="0"/>
          </a:p>
        </p:txBody>
      </p:sp>
      <p:pic>
        <p:nvPicPr>
          <p:cNvPr id="3" name="il_fi" descr="http://www.hopkinscoloncancercenter.org/Upload/200812051606_38564_00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428" y="1853248"/>
            <a:ext cx="6909181" cy="406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589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Greining sjúkdómsins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/>
          <a:lstStyle/>
          <a:p>
            <a:r>
              <a:rPr lang="is-IS" sz="2800" dirty="0" smtClean="0"/>
              <a:t>Af einkennum.</a:t>
            </a:r>
            <a:r>
              <a:rPr lang="is-IS" dirty="0" smtClean="0"/>
              <a:t> </a:t>
            </a:r>
          </a:p>
          <a:p>
            <a:r>
              <a:rPr lang="is-IS" dirty="0" smtClean="0"/>
              <a:t> Breyttar hægðavenjur</a:t>
            </a:r>
          </a:p>
          <a:p>
            <a:r>
              <a:rPr lang="is-IS" dirty="0" smtClean="0"/>
              <a:t> Blóð/slím í hægðum</a:t>
            </a:r>
          </a:p>
          <a:p>
            <a:r>
              <a:rPr lang="is-IS" dirty="0" smtClean="0"/>
              <a:t> Aukin Hægðaþörf/Fyllitilfinning</a:t>
            </a:r>
          </a:p>
          <a:p>
            <a:r>
              <a:rPr lang="is-IS" dirty="0" smtClean="0"/>
              <a:t> Verkir/krampaverkir</a:t>
            </a:r>
          </a:p>
          <a:p>
            <a:endParaRPr lang="is-IS" dirty="0" smtClean="0"/>
          </a:p>
          <a:p>
            <a:r>
              <a:rPr lang="is-IS" sz="2800" dirty="0" smtClean="0"/>
              <a:t> </a:t>
            </a:r>
            <a:r>
              <a:rPr lang="is-IS" sz="2800" dirty="0"/>
              <a:t>S</a:t>
            </a:r>
            <a:r>
              <a:rPr lang="is-IS" sz="2800" dirty="0" smtClean="0"/>
              <a:t>kimun.</a:t>
            </a:r>
            <a:endParaRPr lang="is-IS" dirty="0" smtClean="0"/>
          </a:p>
          <a:p>
            <a:r>
              <a:rPr lang="is-IS" dirty="0" smtClean="0"/>
              <a:t>Sjúkdómurinn finnst áður en hann gefur einkenni.</a:t>
            </a:r>
            <a:endParaRPr lang="is-I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 dirty="0" smtClean="0"/>
              <a:t>Greining vegna einkenna eða ristilspeglunarskimunarskimunar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 smtClean="0"/>
              <a:t>Greint af einkennum.</a:t>
            </a:r>
          </a:p>
          <a:p>
            <a:pPr>
              <a:buNone/>
            </a:pPr>
            <a:r>
              <a:rPr lang="is-IS" dirty="0" smtClean="0"/>
              <a:t>	Ísland, 1955-2004</a:t>
            </a:r>
          </a:p>
          <a:p>
            <a:pPr>
              <a:buNone/>
            </a:pPr>
            <a:endParaRPr lang="is-IS" dirty="0" smtClean="0"/>
          </a:p>
          <a:p>
            <a:endParaRPr lang="is-IS" dirty="0" smtClean="0"/>
          </a:p>
          <a:p>
            <a:r>
              <a:rPr lang="is-IS" dirty="0" smtClean="0"/>
              <a:t>Stig I    10%</a:t>
            </a:r>
          </a:p>
          <a:p>
            <a:r>
              <a:rPr lang="is-IS" dirty="0" smtClean="0"/>
              <a:t>Stig II   37%</a:t>
            </a:r>
          </a:p>
          <a:p>
            <a:r>
              <a:rPr lang="is-IS" dirty="0" smtClean="0"/>
              <a:t>Stig III   28%</a:t>
            </a:r>
          </a:p>
          <a:p>
            <a:r>
              <a:rPr lang="is-IS" dirty="0" smtClean="0"/>
              <a:t>Stig IV  25 %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44552" y="2060575"/>
            <a:ext cx="4396341" cy="4200245"/>
          </a:xfrm>
        </p:spPr>
        <p:txBody>
          <a:bodyPr/>
          <a:lstStyle/>
          <a:p>
            <a:r>
              <a:rPr lang="is-IS" dirty="0" smtClean="0"/>
              <a:t>Greint við ristilspeglunarskimun hjá einkennalausum einstaklingum.</a:t>
            </a:r>
          </a:p>
          <a:p>
            <a:pPr>
              <a:buNone/>
            </a:pPr>
            <a:r>
              <a:rPr lang="is-IS" dirty="0" smtClean="0"/>
              <a:t>	Þýskaland, 2003-2008</a:t>
            </a:r>
          </a:p>
          <a:p>
            <a:pPr>
              <a:buNone/>
            </a:pPr>
            <a:endParaRPr lang="is-IS" dirty="0" smtClean="0"/>
          </a:p>
          <a:p>
            <a:r>
              <a:rPr lang="is-IS" dirty="0" smtClean="0"/>
              <a:t>Stig I    </a:t>
            </a:r>
            <a:r>
              <a:rPr lang="is-IS" dirty="0" smtClean="0">
                <a:solidFill>
                  <a:srgbClr val="FFFF00"/>
                </a:solidFill>
              </a:rPr>
              <a:t>47%</a:t>
            </a:r>
          </a:p>
          <a:p>
            <a:r>
              <a:rPr lang="is-IS" dirty="0" smtClean="0"/>
              <a:t>Stig II   22%</a:t>
            </a:r>
          </a:p>
          <a:p>
            <a:r>
              <a:rPr lang="is-IS" dirty="0" smtClean="0"/>
              <a:t>Stig III   21%</a:t>
            </a:r>
          </a:p>
          <a:p>
            <a:r>
              <a:rPr lang="is-IS" dirty="0" smtClean="0"/>
              <a:t>Stig IV  10 %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31860" y="5087416"/>
            <a:ext cx="3573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 err="1"/>
              <a:t>Pox</a:t>
            </a:r>
            <a:r>
              <a:rPr lang="is-IS" sz="1600" dirty="0"/>
              <a:t> et al, </a:t>
            </a:r>
            <a:r>
              <a:rPr lang="is-IS" sz="1600" dirty="0" err="1"/>
              <a:t>Gastroenterology</a:t>
            </a:r>
            <a:r>
              <a:rPr lang="is-IS" sz="1600" dirty="0"/>
              <a:t> 2012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146635" y="5322113"/>
            <a:ext cx="2265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dirty="0" smtClean="0"/>
              <a:t>Pétur Snæbjörnsson, Meistaraprófsritgerð, HÍ, 2008</a:t>
            </a:r>
            <a:endParaRPr lang="en-US" sz="16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847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 dirty="0" smtClean="0"/>
              <a:t>Stigun verður hagstæðari með skimun</a:t>
            </a:r>
            <a:endParaRPr lang="is-I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777875" y="2122488"/>
            <a:ext cx="9518650" cy="4200525"/>
          </a:xfrm>
        </p:spPr>
        <p:txBody>
          <a:bodyPr>
            <a:normAutofit lnSpcReduction="10000"/>
          </a:bodyPr>
          <a:lstStyle/>
          <a:p>
            <a:endParaRPr lang="is-IS" sz="1800" dirty="0" smtClean="0"/>
          </a:p>
          <a:p>
            <a:pPr marL="0" indent="0">
              <a:buNone/>
            </a:pPr>
            <a:r>
              <a:rPr lang="is-IS" sz="1800" dirty="0" smtClean="0"/>
              <a:t>								</a:t>
            </a:r>
            <a:r>
              <a:rPr lang="is-IS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Stig án skimunar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Stig með skimun</a:t>
            </a:r>
            <a:endParaRPr lang="is-I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is-IS" sz="1800" dirty="0" smtClean="0"/>
              <a:t>Ár		Fólksfj</a:t>
            </a:r>
            <a:r>
              <a:rPr lang="is-IS" sz="1800" dirty="0"/>
              <a:t>	</a:t>
            </a:r>
            <a:r>
              <a:rPr lang="is-IS" sz="1800" dirty="0" smtClean="0"/>
              <a:t>Fj </a:t>
            </a:r>
            <a:r>
              <a:rPr lang="is-IS" sz="1800" dirty="0"/>
              <a:t>Krabba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 	II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III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IV</a:t>
            </a:r>
            <a:r>
              <a:rPr lang="is-IS" sz="1800" dirty="0" smtClean="0"/>
              <a:t>		</a:t>
            </a:r>
            <a:r>
              <a:rPr lang="is-IS" sz="1800" dirty="0"/>
              <a:t> 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 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II</a:t>
            </a:r>
            <a:r>
              <a:rPr lang="is-IS" sz="1800" dirty="0"/>
              <a:t>	 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III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IV</a:t>
            </a:r>
          </a:p>
          <a:p>
            <a:endParaRPr lang="is-IS" sz="1800" dirty="0" smtClean="0"/>
          </a:p>
          <a:p>
            <a:r>
              <a:rPr lang="is-IS" sz="1800" dirty="0" smtClean="0"/>
              <a:t>2010</a:t>
            </a:r>
            <a:r>
              <a:rPr lang="is-IS" sz="1800" dirty="0"/>
              <a:t>	</a:t>
            </a:r>
            <a:r>
              <a:rPr lang="is-IS" sz="1800" dirty="0" smtClean="0"/>
              <a:t>	317 </a:t>
            </a:r>
            <a:r>
              <a:rPr lang="is-IS" sz="1800" dirty="0"/>
              <a:t>630	</a:t>
            </a:r>
            <a:r>
              <a:rPr lang="is-IS" sz="1800" dirty="0" smtClean="0"/>
              <a:t>	130</a:t>
            </a:r>
            <a:r>
              <a:rPr lang="is-IS" sz="1800" dirty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16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61</a:t>
            </a:r>
            <a:r>
              <a:rPr lang="is-IS" sz="1800" dirty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46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41</a:t>
            </a:r>
            <a:r>
              <a:rPr lang="is-IS" sz="1800" dirty="0"/>
              <a:t>	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77 	36 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34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16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is-IS" sz="1800" dirty="0" smtClean="0"/>
              <a:t>2020</a:t>
            </a:r>
            <a:r>
              <a:rPr lang="is-IS" sz="1800" dirty="0"/>
              <a:t>	</a:t>
            </a:r>
            <a:r>
              <a:rPr lang="is-IS" sz="1800" dirty="0" smtClean="0"/>
              <a:t>	345 </a:t>
            </a:r>
            <a:r>
              <a:rPr lang="is-IS" sz="1800" dirty="0"/>
              <a:t>066	</a:t>
            </a:r>
            <a:r>
              <a:rPr lang="is-IS" sz="1800" dirty="0" smtClean="0"/>
              <a:t>	185</a:t>
            </a:r>
            <a:r>
              <a:rPr lang="is-IS" sz="1800" dirty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19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68</a:t>
            </a:r>
            <a:r>
              <a:rPr lang="is-IS" sz="1800" dirty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52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87 	41 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39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19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is-IS" sz="1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is-IS" sz="1800" dirty="0"/>
              <a:t>2030	</a:t>
            </a:r>
            <a:r>
              <a:rPr lang="is-IS" sz="1800" dirty="0" smtClean="0"/>
              <a:t>	375 </a:t>
            </a:r>
            <a:r>
              <a:rPr lang="is-IS" sz="1800" dirty="0"/>
              <a:t>256	</a:t>
            </a:r>
            <a:r>
              <a:rPr lang="is-IS" sz="1800" dirty="0" smtClean="0"/>
              <a:t>	228</a:t>
            </a:r>
            <a:r>
              <a:rPr lang="is-IS" sz="1800" dirty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23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84</a:t>
            </a:r>
            <a:r>
              <a:rPr lang="is-IS" sz="1800" dirty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64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57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107 	50 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48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23 </a:t>
            </a:r>
            <a:r>
              <a:rPr lang="is-IS" sz="1800" dirty="0" smtClean="0"/>
              <a:t>	</a:t>
            </a:r>
          </a:p>
          <a:p>
            <a:r>
              <a:rPr lang="is-IS" sz="1800" dirty="0" smtClean="0"/>
              <a:t>2040</a:t>
            </a:r>
            <a:r>
              <a:rPr lang="is-IS" sz="1800" dirty="0"/>
              <a:t>	</a:t>
            </a:r>
            <a:r>
              <a:rPr lang="is-IS" sz="1800" dirty="0" smtClean="0"/>
              <a:t>	399 </a:t>
            </a:r>
            <a:r>
              <a:rPr lang="is-IS" sz="1800" dirty="0"/>
              <a:t>724	</a:t>
            </a:r>
            <a:r>
              <a:rPr lang="is-IS" sz="1800" dirty="0" smtClean="0"/>
              <a:t>	270</a:t>
            </a:r>
            <a:r>
              <a:rPr lang="is-IS" sz="1800" dirty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27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100</a:t>
            </a:r>
            <a:r>
              <a:rPr lang="is-IS" sz="1800" dirty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76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68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127 	50 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57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27 </a:t>
            </a:r>
            <a:r>
              <a:rPr lang="is-IS" sz="1800" dirty="0" smtClean="0"/>
              <a:t>	</a:t>
            </a:r>
            <a:endParaRPr lang="is-IS" sz="1800" dirty="0"/>
          </a:p>
          <a:p>
            <a:r>
              <a:rPr lang="is-IS" sz="1800" dirty="0"/>
              <a:t>2050	</a:t>
            </a:r>
            <a:r>
              <a:rPr lang="is-IS" sz="1800" dirty="0" smtClean="0"/>
              <a:t>	419 </a:t>
            </a:r>
            <a:r>
              <a:rPr lang="is-IS" sz="1800" dirty="0"/>
              <a:t>860	</a:t>
            </a:r>
            <a:r>
              <a:rPr lang="is-IS" sz="1800" dirty="0" smtClean="0"/>
              <a:t>	304</a:t>
            </a:r>
            <a:r>
              <a:rPr lang="is-IS" sz="1800" dirty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30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112</a:t>
            </a:r>
            <a:r>
              <a:rPr lang="is-IS" sz="1800" dirty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85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76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143 	59 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64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30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</a:t>
            </a:r>
          </a:p>
          <a:p>
            <a:r>
              <a:rPr lang="is-IS" sz="1800" dirty="0" smtClean="0"/>
              <a:t>2060</a:t>
            </a:r>
            <a:r>
              <a:rPr lang="is-IS" sz="1800" dirty="0"/>
              <a:t>	</a:t>
            </a:r>
            <a:r>
              <a:rPr lang="is-IS" sz="1800" dirty="0" smtClean="0"/>
              <a:t>	432 </a:t>
            </a:r>
            <a:r>
              <a:rPr lang="is-IS" sz="1800" dirty="0"/>
              <a:t>106	</a:t>
            </a:r>
            <a:r>
              <a:rPr lang="is-IS" sz="1800" dirty="0" smtClean="0"/>
              <a:t>	327</a:t>
            </a:r>
            <a:r>
              <a:rPr lang="is-IS" sz="1800" dirty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33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121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92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82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154 	67 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69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33 </a:t>
            </a:r>
            <a:r>
              <a:rPr lang="is-IS" sz="1800" dirty="0" smtClean="0"/>
              <a:t>	</a:t>
            </a:r>
            <a:endParaRPr lang="is-IS" sz="1800" dirty="0"/>
          </a:p>
          <a:p>
            <a:pPr marL="0" indent="0">
              <a:buNone/>
            </a:pPr>
            <a:r>
              <a:rPr lang="is-IS" sz="1100" dirty="0" smtClean="0"/>
              <a:t>			36%			150%								</a:t>
            </a:r>
            <a:endParaRPr lang="is-I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047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Lægra nýgengi vegna skimunar</a:t>
            </a:r>
            <a:endParaRPr lang="is-I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43498" y="2309437"/>
            <a:ext cx="8946541" cy="24793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s-IS" dirty="0"/>
          </a:p>
          <a:p>
            <a:r>
              <a:rPr lang="is-IS" dirty="0" smtClean="0"/>
              <a:t>Með því að fjarlægja sepa í ristilspeglunarskimun er hægt að helminga nýgengi á krabbameini í ristli og endaþarmi á 10 árum.  </a:t>
            </a:r>
          </a:p>
          <a:p>
            <a:pPr marL="0" indent="0">
              <a:buNone/>
            </a:pPr>
            <a:r>
              <a:rPr lang="is-IS" dirty="0"/>
              <a:t>	</a:t>
            </a:r>
            <a:r>
              <a:rPr lang="is-IS" dirty="0" smtClean="0"/>
              <a:t>				Wendy S Atkin, The Lancet, 2010.</a:t>
            </a:r>
          </a:p>
          <a:p>
            <a:endParaRPr lang="is-I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998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2464" y="452718"/>
            <a:ext cx="11022227" cy="1071282"/>
          </a:xfrm>
        </p:spPr>
        <p:txBody>
          <a:bodyPr/>
          <a:lstStyle/>
          <a:p>
            <a:r>
              <a:rPr lang="is-IS" sz="2800" dirty="0" smtClean="0"/>
              <a:t>Fjöldi krabbameina og stigun með og án skimunar</a:t>
            </a:r>
            <a:endParaRPr lang="is-I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777875" y="2122488"/>
            <a:ext cx="9518650" cy="4200525"/>
          </a:xfrm>
        </p:spPr>
        <p:txBody>
          <a:bodyPr>
            <a:normAutofit lnSpcReduction="10000"/>
          </a:bodyPr>
          <a:lstStyle/>
          <a:p>
            <a:endParaRPr lang="is-IS" sz="1800" dirty="0" smtClean="0"/>
          </a:p>
          <a:p>
            <a:pPr marL="0" indent="0">
              <a:buNone/>
            </a:pPr>
            <a:r>
              <a:rPr lang="is-IS" sz="1800" dirty="0" smtClean="0"/>
              <a:t>								</a:t>
            </a:r>
            <a:r>
              <a:rPr lang="is-IS" sz="1800" dirty="0" smtClean="0">
                <a:solidFill>
                  <a:srgbClr val="FFFF00"/>
                </a:solidFill>
              </a:rPr>
              <a:t> 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án skimunar</a:t>
            </a:r>
            <a:r>
              <a:rPr lang="is-IS" sz="1800" dirty="0"/>
              <a:t>		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með 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skimun </a:t>
            </a:r>
            <a:endParaRPr lang="is-IS" sz="18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is-IS" sz="1800" dirty="0" smtClean="0"/>
              <a:t>	Ár		Fólksfj</a:t>
            </a:r>
            <a:r>
              <a:rPr lang="is-IS" sz="1800" dirty="0"/>
              <a:t>	</a:t>
            </a:r>
            <a:r>
              <a:rPr lang="is-IS" sz="1800" dirty="0" smtClean="0"/>
              <a:t>Fj </a:t>
            </a:r>
            <a:r>
              <a:rPr lang="is-IS" sz="1800" dirty="0"/>
              <a:t>Krabba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 	II	 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III</a:t>
            </a:r>
            <a:r>
              <a:rPr lang="is-IS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IV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Fj Krabba	I 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II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III</a:t>
            </a:r>
            <a:r>
              <a:rPr lang="is-I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IV</a:t>
            </a:r>
          </a:p>
          <a:p>
            <a:endParaRPr lang="is-IS" sz="1800" dirty="0" smtClean="0"/>
          </a:p>
          <a:p>
            <a:r>
              <a:rPr lang="is-IS" sz="1800" dirty="0" smtClean="0"/>
              <a:t>2010</a:t>
            </a:r>
            <a:r>
              <a:rPr lang="is-IS" sz="1800" dirty="0"/>
              <a:t>	</a:t>
            </a:r>
            <a:r>
              <a:rPr lang="is-IS" sz="1800" dirty="0" smtClean="0"/>
              <a:t>	317 </a:t>
            </a:r>
            <a:r>
              <a:rPr lang="is-IS" sz="1800" dirty="0"/>
              <a:t>630	</a:t>
            </a:r>
            <a:r>
              <a:rPr lang="is-IS" sz="1800" dirty="0" smtClean="0"/>
              <a:t>	130</a:t>
            </a:r>
            <a:r>
              <a:rPr lang="is-IS" sz="1800" dirty="0"/>
              <a:t>	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 16	61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46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41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/>
              <a:t>	</a:t>
            </a:r>
            <a:r>
              <a:rPr lang="is-IS" sz="1800" dirty="0" smtClean="0"/>
              <a:t>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130		77 	36 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34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16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is-IS" sz="1800" dirty="0" smtClean="0"/>
              <a:t>2020</a:t>
            </a:r>
            <a:r>
              <a:rPr lang="is-IS" sz="1800" dirty="0"/>
              <a:t>	</a:t>
            </a:r>
            <a:r>
              <a:rPr lang="is-IS" sz="1800" dirty="0" smtClean="0"/>
              <a:t>	345 </a:t>
            </a:r>
            <a:r>
              <a:rPr lang="is-IS" sz="1800" dirty="0"/>
              <a:t>066	</a:t>
            </a:r>
            <a:r>
              <a:rPr lang="is-IS" sz="1800" dirty="0" smtClean="0"/>
              <a:t>	186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 19	68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52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186		87 	41 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39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19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is-I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is-IS" sz="1800" dirty="0"/>
              <a:t>2030	</a:t>
            </a:r>
            <a:r>
              <a:rPr lang="is-IS" sz="1800" dirty="0" smtClean="0"/>
              <a:t>	375 </a:t>
            </a:r>
            <a:r>
              <a:rPr lang="is-IS" sz="1800" dirty="0"/>
              <a:t>256	</a:t>
            </a:r>
            <a:r>
              <a:rPr lang="is-IS" sz="1800" dirty="0" smtClean="0"/>
              <a:t>	229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 23	84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64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57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115		54 	25 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24 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12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is-IS" sz="1800" dirty="0" smtClean="0"/>
              <a:t>2040</a:t>
            </a:r>
            <a:r>
              <a:rPr lang="is-IS" sz="1800" dirty="0"/>
              <a:t>	</a:t>
            </a:r>
            <a:r>
              <a:rPr lang="is-IS" sz="1800" dirty="0" smtClean="0"/>
              <a:t>	399 </a:t>
            </a:r>
            <a:r>
              <a:rPr lang="is-IS" sz="1800" dirty="0"/>
              <a:t>724	</a:t>
            </a:r>
            <a:r>
              <a:rPr lang="is-IS" sz="1800" dirty="0" smtClean="0"/>
              <a:t>	270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 27	100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76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68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132		64 	25 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29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14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is-I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is-IS" sz="1800" dirty="0"/>
              <a:t>2050	</a:t>
            </a:r>
            <a:r>
              <a:rPr lang="is-IS" sz="1800" dirty="0" smtClean="0"/>
              <a:t>	419 </a:t>
            </a:r>
            <a:r>
              <a:rPr lang="is-IS" sz="1800" dirty="0"/>
              <a:t>860	</a:t>
            </a:r>
            <a:r>
              <a:rPr lang="is-IS" sz="1800" dirty="0" smtClean="0"/>
              <a:t>	303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 30	112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85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76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149		72 	30 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32 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15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is-IS" sz="1800" dirty="0" smtClean="0"/>
              <a:t>2060</a:t>
            </a:r>
            <a:r>
              <a:rPr lang="is-IS" sz="1800" dirty="0"/>
              <a:t>	</a:t>
            </a:r>
            <a:r>
              <a:rPr lang="is-IS" sz="1800" dirty="0" smtClean="0"/>
              <a:t>	432 </a:t>
            </a:r>
            <a:r>
              <a:rPr lang="is-IS" sz="1800" dirty="0"/>
              <a:t>106	</a:t>
            </a:r>
            <a:r>
              <a:rPr lang="is-IS" sz="1800" dirty="0" smtClean="0"/>
              <a:t>	327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 33	121	</a:t>
            </a:r>
            <a:r>
              <a:rPr lang="is-IS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92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82</a:t>
            </a:r>
            <a:r>
              <a:rPr lang="is-I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is-IS" sz="1800" dirty="0" smtClean="0"/>
              <a:t>		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163		77 	34 	</a:t>
            </a:r>
            <a:r>
              <a:rPr lang="is-IS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35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	</a:t>
            </a:r>
            <a:r>
              <a:rPr lang="is-I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17</a:t>
            </a:r>
            <a:r>
              <a:rPr lang="is-IS" sz="1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is-I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is-IS" sz="1100" dirty="0" smtClean="0"/>
              <a:t>			36%			150%							</a:t>
            </a:r>
            <a:endParaRPr lang="is-I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876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57978" y="1404349"/>
            <a:ext cx="77592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 smtClean="0"/>
              <a:t>Aldursþróun og fjöldi krabbameina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 smtClean="0"/>
              <a:t>Hvað er hægt að gera?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/>
              <a:t>Skimun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 smtClean="0"/>
              <a:t>Mismunandi Stig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 smtClean="0"/>
              <a:t>Greining (Einkenni og Skimun)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 smtClean="0"/>
              <a:t>Nýgengi, Dánartíðni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s-IS" sz="2800" dirty="0" smtClean="0"/>
              <a:t>Kostnaður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41" y="308269"/>
            <a:ext cx="9404723" cy="1400530"/>
          </a:xfrm>
        </p:spPr>
        <p:txBody>
          <a:bodyPr/>
          <a:lstStyle/>
          <a:p>
            <a:r>
              <a:rPr lang="is-IS" sz="3200" dirty="0" smtClean="0"/>
              <a:t>Hagstæðari stigun </a:t>
            </a:r>
            <a:br>
              <a:rPr lang="is-IS" sz="3200" dirty="0" smtClean="0"/>
            </a:br>
            <a:r>
              <a:rPr lang="is-IS" sz="3200" dirty="0" smtClean="0"/>
              <a:t>og óbreyttur fjöldi krabbameina 2060.</a:t>
            </a:r>
            <a:endParaRPr lang="is-I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1412576"/>
              </p:ext>
            </p:extLst>
          </p:nvPr>
        </p:nvGraphicFramePr>
        <p:xfrm>
          <a:off x="677916" y="0"/>
          <a:ext cx="4395787" cy="6511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dirty="0" smtClean="0"/>
              <a:t>Tryggvi Björn Stefánsson</a:t>
            </a:r>
          </a:p>
          <a:p>
            <a:r>
              <a:rPr lang="is-IS" dirty="0" smtClean="0"/>
              <a:t>20.09.2014</a:t>
            </a:r>
            <a:endParaRPr lang="is-IS" dirty="0"/>
          </a:p>
        </p:txBody>
      </p:sp>
      <p:graphicFrame>
        <p:nvGraphicFramePr>
          <p:cNvPr id="12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0824801"/>
              </p:ext>
            </p:extLst>
          </p:nvPr>
        </p:nvGraphicFramePr>
        <p:xfrm>
          <a:off x="5787470" y="2952750"/>
          <a:ext cx="4395788" cy="3237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810375" y="2028825"/>
            <a:ext cx="2562225" cy="66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dirty="0"/>
          </a:p>
        </p:txBody>
      </p:sp>
      <p:sp>
        <p:nvSpPr>
          <p:cNvPr id="16" name="TextBox 15"/>
          <p:cNvSpPr txBox="1"/>
          <p:nvPr/>
        </p:nvSpPr>
        <p:spPr>
          <a:xfrm>
            <a:off x="6467475" y="2133600"/>
            <a:ext cx="3000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Með skimun</a:t>
            </a:r>
            <a:endParaRPr lang="is-I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2060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100543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dirty="0"/>
              <a:t>	</a:t>
            </a:r>
            <a:r>
              <a:rPr lang="is-IS" dirty="0" smtClean="0"/>
              <a:t>			</a:t>
            </a:r>
            <a:r>
              <a:rPr lang="is-IS" dirty="0"/>
              <a:t>	</a:t>
            </a:r>
            <a:endParaRPr lang="is-IS" dirty="0" smtClean="0"/>
          </a:p>
          <a:p>
            <a:pPr marL="0" indent="0">
              <a:buNone/>
            </a:pPr>
            <a:r>
              <a:rPr lang="is-IS" dirty="0"/>
              <a:t>			</a:t>
            </a:r>
            <a:endParaRPr lang="is-IS" dirty="0" smtClean="0"/>
          </a:p>
          <a:p>
            <a:pPr marL="0" indent="0">
              <a:buNone/>
            </a:pPr>
            <a:r>
              <a:rPr lang="is-IS" dirty="0" smtClean="0"/>
              <a:t>					Fj </a:t>
            </a:r>
            <a:r>
              <a:rPr lang="is-IS" dirty="0"/>
              <a:t>Krabba	</a:t>
            </a:r>
            <a:r>
              <a:rPr lang="is-I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stig I</a:t>
            </a:r>
            <a:r>
              <a:rPr lang="is-IS" dirty="0"/>
              <a:t>	</a:t>
            </a:r>
            <a:r>
              <a:rPr lang="is-I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stig II</a:t>
            </a:r>
            <a:r>
              <a:rPr lang="is-IS" dirty="0"/>
              <a:t>	</a:t>
            </a:r>
            <a:r>
              <a:rPr lang="is-I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stig III</a:t>
            </a:r>
            <a:r>
              <a:rPr lang="is-IS" dirty="0"/>
              <a:t>	</a:t>
            </a:r>
            <a:r>
              <a:rPr lang="is-I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stig IV</a:t>
            </a:r>
            <a:endParaRPr lang="is-I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is-IS" dirty="0"/>
          </a:p>
          <a:p>
            <a:r>
              <a:rPr lang="is-IS" dirty="0" smtClean="0"/>
              <a:t>Án skimunar</a:t>
            </a:r>
            <a:r>
              <a:rPr lang="is-IS" dirty="0"/>
              <a:t>	 </a:t>
            </a:r>
            <a:r>
              <a:rPr lang="is-IS" dirty="0" smtClean="0"/>
              <a:t>	327</a:t>
            </a:r>
            <a:r>
              <a:rPr lang="is-IS" dirty="0"/>
              <a:t>	</a:t>
            </a:r>
            <a:r>
              <a:rPr lang="is-IS" dirty="0" smtClean="0"/>
              <a:t>	</a:t>
            </a:r>
            <a:r>
              <a:rPr lang="is-I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33</a:t>
            </a:r>
            <a:r>
              <a:rPr lang="is-I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is-I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	121</a:t>
            </a:r>
            <a:r>
              <a:rPr lang="is-IS" dirty="0"/>
              <a:t>	</a:t>
            </a:r>
            <a:r>
              <a:rPr lang="is-IS" dirty="0" smtClean="0"/>
              <a:t>	</a:t>
            </a:r>
            <a:r>
              <a:rPr lang="is-I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92</a:t>
            </a:r>
            <a:r>
              <a:rPr lang="is-IS" dirty="0"/>
              <a:t>	</a:t>
            </a:r>
            <a:r>
              <a:rPr lang="is-IS" dirty="0" smtClean="0"/>
              <a:t>	</a:t>
            </a:r>
            <a:r>
              <a:rPr lang="is-I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82</a:t>
            </a:r>
            <a:r>
              <a:rPr lang="is-IS" dirty="0" smtClean="0"/>
              <a:t> </a:t>
            </a:r>
          </a:p>
          <a:p>
            <a:r>
              <a:rPr lang="is-IS" dirty="0" smtClean="0"/>
              <a:t>Með skimun			</a:t>
            </a:r>
            <a:r>
              <a:rPr lang="is-IS" dirty="0"/>
              <a:t>163		</a:t>
            </a:r>
            <a:r>
              <a:rPr lang="is-I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77 	</a:t>
            </a:r>
            <a:r>
              <a:rPr lang="is-I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	34 </a:t>
            </a:r>
            <a:r>
              <a:rPr lang="is-IS" dirty="0"/>
              <a:t>	</a:t>
            </a:r>
            <a:r>
              <a:rPr lang="is-IS" dirty="0" smtClean="0"/>
              <a:t>	</a:t>
            </a:r>
            <a:r>
              <a:rPr lang="is-I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35</a:t>
            </a:r>
            <a:r>
              <a:rPr lang="is-IS" dirty="0" smtClean="0"/>
              <a:t> </a:t>
            </a:r>
            <a:r>
              <a:rPr lang="is-IS" dirty="0"/>
              <a:t>	</a:t>
            </a:r>
            <a:r>
              <a:rPr lang="is-IS" dirty="0" smtClean="0"/>
              <a:t>	</a:t>
            </a:r>
            <a:r>
              <a:rPr lang="is-I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17</a:t>
            </a:r>
            <a:endParaRPr lang="is-I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950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Kostnaður af ristilspeglun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387" y="3100668"/>
            <a:ext cx="8946541" cy="1899957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Allir &gt; 55 ára = 80.245		50000 x 80245 = 4.012.250.000</a:t>
            </a:r>
          </a:p>
          <a:p>
            <a:endParaRPr lang="is-IS" dirty="0" smtClean="0"/>
          </a:p>
          <a:p>
            <a:r>
              <a:rPr lang="is-IS" dirty="0" smtClean="0"/>
              <a:t>Allir  55 ára  = 4169			50000 x 4169 = 208.450.000</a:t>
            </a:r>
          </a:p>
          <a:p>
            <a:endParaRPr lang="is-IS" dirty="0" smtClean="0"/>
          </a:p>
          <a:p>
            <a:r>
              <a:rPr lang="is-IS" dirty="0" smtClean="0"/>
              <a:t>Allir	65 ára  =3112			50000 x 3112 = 155.600.000</a:t>
            </a:r>
          </a:p>
          <a:p>
            <a:endParaRPr lang="is-I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8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2400" dirty="0"/>
              <a:t>Kostnaður af meðferð á sjúkrahúsum: </a:t>
            </a:r>
            <a:r>
              <a:rPr lang="is-IS" sz="2400" dirty="0" smtClean="0"/>
              <a:t>1500 </a:t>
            </a:r>
            <a:r>
              <a:rPr lang="is-IS" sz="2400" dirty="0"/>
              <a:t>milljónir á ári.</a:t>
            </a:r>
            <a:br>
              <a:rPr lang="is-IS" sz="2400" dirty="0"/>
            </a:br>
            <a:r>
              <a:rPr lang="is-IS" sz="2400" dirty="0"/>
              <a:t>Kostnaður af skimun: </a:t>
            </a:r>
            <a:r>
              <a:rPr lang="is-IS" sz="2400" dirty="0" smtClean="0"/>
              <a:t>						200 </a:t>
            </a:r>
            <a:r>
              <a:rPr lang="is-IS" sz="2400" dirty="0"/>
              <a:t>milljónir á ári.</a:t>
            </a:r>
            <a:br>
              <a:rPr lang="is-IS" sz="2400" dirty="0"/>
            </a:br>
            <a:r>
              <a:rPr lang="is-IS" dirty="0"/>
              <a:t/>
            </a:r>
            <a:br>
              <a:rPr lang="is-IS" dirty="0"/>
            </a:br>
            <a:endParaRPr lang="is-IS" dirty="0"/>
          </a:p>
        </p:txBody>
      </p:sp>
      <p:sp>
        <p:nvSpPr>
          <p:cNvPr id="6" name="Right Triangle 5"/>
          <p:cNvSpPr/>
          <p:nvPr/>
        </p:nvSpPr>
        <p:spPr>
          <a:xfrm flipH="1">
            <a:off x="3557842" y="2854630"/>
            <a:ext cx="5328982" cy="1496290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ectangle 6"/>
          <p:cNvSpPr/>
          <p:nvPr/>
        </p:nvSpPr>
        <p:spPr>
          <a:xfrm>
            <a:off x="3557841" y="4369970"/>
            <a:ext cx="5328978" cy="14962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 7"/>
          <p:cNvSpPr/>
          <p:nvPr/>
        </p:nvSpPr>
        <p:spPr>
          <a:xfrm>
            <a:off x="3557841" y="5904813"/>
            <a:ext cx="5328983" cy="2554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Right Arrow 10"/>
          <p:cNvSpPr/>
          <p:nvPr/>
        </p:nvSpPr>
        <p:spPr>
          <a:xfrm>
            <a:off x="3416997" y="6388101"/>
            <a:ext cx="6633837" cy="114334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Up Arrow 11"/>
          <p:cNvSpPr/>
          <p:nvPr/>
        </p:nvSpPr>
        <p:spPr>
          <a:xfrm>
            <a:off x="3384095" y="2276057"/>
            <a:ext cx="103188" cy="4187825"/>
          </a:xfrm>
          <a:prstGeom prst="upArrow">
            <a:avLst/>
          </a:prstGeom>
          <a:solidFill>
            <a:schemeClr val="tx1">
              <a:lumMod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TextBox 12"/>
          <p:cNvSpPr txBox="1"/>
          <p:nvPr/>
        </p:nvSpPr>
        <p:spPr>
          <a:xfrm>
            <a:off x="1733550" y="4200525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1500 milljónir</a:t>
            </a:r>
            <a:endParaRPr lang="is-IS" dirty="0"/>
          </a:p>
        </p:txBody>
      </p:sp>
      <p:sp>
        <p:nvSpPr>
          <p:cNvPr id="14" name="TextBox 13"/>
          <p:cNvSpPr txBox="1"/>
          <p:nvPr/>
        </p:nvSpPr>
        <p:spPr>
          <a:xfrm>
            <a:off x="1733550" y="2705100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3000 milljónir</a:t>
            </a:r>
            <a:endParaRPr lang="is-IS" dirty="0"/>
          </a:p>
        </p:txBody>
      </p:sp>
      <p:sp>
        <p:nvSpPr>
          <p:cNvPr id="16" name="TextBox 15"/>
          <p:cNvSpPr txBox="1"/>
          <p:nvPr/>
        </p:nvSpPr>
        <p:spPr>
          <a:xfrm>
            <a:off x="1733550" y="5705475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  200 milljónir</a:t>
            </a:r>
            <a:endParaRPr lang="is-IS" dirty="0"/>
          </a:p>
        </p:txBody>
      </p:sp>
      <p:sp>
        <p:nvSpPr>
          <p:cNvPr id="17" name="TextBox 16"/>
          <p:cNvSpPr txBox="1"/>
          <p:nvPr/>
        </p:nvSpPr>
        <p:spPr>
          <a:xfrm>
            <a:off x="5895975" y="374332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  37,5 milljarðar</a:t>
            </a:r>
            <a:endParaRPr lang="is-IS" dirty="0"/>
          </a:p>
        </p:txBody>
      </p:sp>
      <p:sp>
        <p:nvSpPr>
          <p:cNvPr id="18" name="TextBox 17"/>
          <p:cNvSpPr txBox="1"/>
          <p:nvPr/>
        </p:nvSpPr>
        <p:spPr>
          <a:xfrm>
            <a:off x="5895975" y="5029200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  75 milljarðar</a:t>
            </a:r>
            <a:endParaRPr lang="is-IS" dirty="0"/>
          </a:p>
        </p:txBody>
      </p:sp>
      <p:sp>
        <p:nvSpPr>
          <p:cNvPr id="19" name="TextBox 18"/>
          <p:cNvSpPr txBox="1"/>
          <p:nvPr/>
        </p:nvSpPr>
        <p:spPr>
          <a:xfrm>
            <a:off x="5895975" y="5838825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  10 milljarðar</a:t>
            </a:r>
            <a:endParaRPr lang="is-IS" dirty="0"/>
          </a:p>
        </p:txBody>
      </p:sp>
      <p:sp>
        <p:nvSpPr>
          <p:cNvPr id="20" name="TextBox 19"/>
          <p:cNvSpPr txBox="1"/>
          <p:nvPr/>
        </p:nvSpPr>
        <p:spPr>
          <a:xfrm>
            <a:off x="3133725" y="6524625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  2010</a:t>
            </a:r>
            <a:endParaRPr lang="is-IS" dirty="0"/>
          </a:p>
        </p:txBody>
      </p:sp>
      <p:sp>
        <p:nvSpPr>
          <p:cNvPr id="21" name="TextBox 20"/>
          <p:cNvSpPr txBox="1"/>
          <p:nvPr/>
        </p:nvSpPr>
        <p:spPr>
          <a:xfrm>
            <a:off x="8400289" y="6463882"/>
            <a:ext cx="16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  2060</a:t>
            </a:r>
            <a:endParaRPr lang="is-I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>
                <a:solidFill>
                  <a:srgbClr val="FFFF00"/>
                </a:solidFill>
              </a:rPr>
              <a:t>Setjum okkur framtíðarmarkmið ! </a:t>
            </a:r>
            <a:endParaRPr lang="is-I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675" y="2423569"/>
            <a:ext cx="10478125" cy="3367632"/>
          </a:xfrm>
        </p:spPr>
        <p:txBody>
          <a:bodyPr>
            <a:normAutofit/>
          </a:bodyPr>
          <a:lstStyle/>
          <a:p>
            <a:r>
              <a:rPr lang="is-IS" dirty="0" smtClean="0"/>
              <a:t>Helmingum nýgengi til 2060.</a:t>
            </a:r>
          </a:p>
          <a:p>
            <a:endParaRPr lang="is-IS" dirty="0" smtClean="0"/>
          </a:p>
          <a:p>
            <a:r>
              <a:rPr lang="is-IS" dirty="0" smtClean="0"/>
              <a:t>Finnum krabbameinin á læknanlegu stigi.</a:t>
            </a:r>
          </a:p>
          <a:p>
            <a:endParaRPr lang="is-IS" dirty="0" smtClean="0"/>
          </a:p>
          <a:p>
            <a:r>
              <a:rPr lang="is-IS" dirty="0" smtClean="0"/>
              <a:t>Gerum þau sjaldgæf </a:t>
            </a:r>
            <a:r>
              <a:rPr lang="is-IS" dirty="0"/>
              <a:t>í stóru árgöngunum yfir 70 ára</a:t>
            </a:r>
            <a:r>
              <a:rPr lang="is-IS" dirty="0" smtClean="0"/>
              <a:t>.</a:t>
            </a:r>
          </a:p>
          <a:p>
            <a:endParaRPr lang="is-IS" dirty="0" smtClean="0"/>
          </a:p>
          <a:p>
            <a:r>
              <a:rPr lang="is-IS" dirty="0" smtClean="0"/>
              <a:t>Útrýmum krabbameini í endaþarmi hjá eldri einstaklingum.</a:t>
            </a:r>
            <a:endParaRPr lang="is-IS" dirty="0"/>
          </a:p>
          <a:p>
            <a:endParaRPr lang="is-I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49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1" y="214593"/>
            <a:ext cx="9404723" cy="1400530"/>
          </a:xfrm>
        </p:spPr>
        <p:txBody>
          <a:bodyPr/>
          <a:lstStyle/>
          <a:p>
            <a:r>
              <a:rPr lang="is-IS" sz="4400" dirty="0" smtClean="0"/>
              <a:t>2000-2010</a:t>
            </a:r>
            <a:r>
              <a:rPr lang="is-IS" sz="4400" dirty="0"/>
              <a:t/>
            </a:r>
            <a:br>
              <a:rPr lang="is-IS" sz="4400" dirty="0"/>
            </a:br>
            <a:r>
              <a:rPr lang="is-IS" sz="4400" dirty="0" smtClean="0"/>
              <a:t>þreföldun </a:t>
            </a:r>
            <a:r>
              <a:rPr lang="is-IS" sz="4400" dirty="0"/>
              <a:t>á fjölda ristilspeglana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4963" y="2891118"/>
            <a:ext cx="5735638" cy="3690657"/>
          </a:xfrm>
        </p:spPr>
        <p:txBody>
          <a:bodyPr/>
          <a:lstStyle/>
          <a:p>
            <a:pPr marL="0" indent="0">
              <a:buNone/>
            </a:pPr>
            <a:r>
              <a:rPr lang="is-IS" u="sng" dirty="0" smtClean="0"/>
              <a:t>Aldur			55-59	60-64	65-69	70+</a:t>
            </a:r>
          </a:p>
          <a:p>
            <a:r>
              <a:rPr lang="is-IS" dirty="0" smtClean="0"/>
              <a:t>2007			398		389		290		548</a:t>
            </a:r>
          </a:p>
          <a:p>
            <a:r>
              <a:rPr lang="is-IS" dirty="0" smtClean="0"/>
              <a:t>2008			499		462		340		858</a:t>
            </a:r>
          </a:p>
          <a:p>
            <a:r>
              <a:rPr lang="is-IS" dirty="0" smtClean="0"/>
              <a:t>2009			543		562		434		882</a:t>
            </a:r>
          </a:p>
          <a:p>
            <a:r>
              <a:rPr lang="is-IS" dirty="0" smtClean="0"/>
              <a:t>2010			560		510		405		774</a:t>
            </a:r>
          </a:p>
          <a:p>
            <a:r>
              <a:rPr lang="is-IS" dirty="0" smtClean="0"/>
              <a:t>2011			737		758		618		1042</a:t>
            </a:r>
          </a:p>
          <a:p>
            <a:endParaRPr lang="is-IS" dirty="0"/>
          </a:p>
          <a:p>
            <a:r>
              <a:rPr lang="is-IS" dirty="0" smtClean="0"/>
              <a:t>2007-2011	16%	19,3%	22,1%	15,7%</a:t>
            </a:r>
            <a:endParaRPr lang="is-I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Stigun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is-IS" sz="2800" dirty="0" smtClean="0"/>
              <a:t>	1955-2004		2005-2009		2010-2014</a:t>
            </a:r>
            <a:endParaRPr lang="is-IS" sz="2800" dirty="0"/>
          </a:p>
          <a:p>
            <a:pPr marL="0" indent="0">
              <a:buNone/>
            </a:pPr>
            <a:r>
              <a:rPr lang="is-I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Stig I    </a:t>
            </a:r>
            <a:r>
              <a:rPr lang="is-I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		10%				13%				20%</a:t>
            </a:r>
            <a:endParaRPr lang="is-I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is-I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Stig II   </a:t>
            </a:r>
            <a:r>
              <a:rPr lang="is-IS" sz="2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37%				33%				30%</a:t>
            </a:r>
            <a:endParaRPr lang="is-IS" sz="2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is-I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Stig III   </a:t>
            </a:r>
            <a:r>
              <a:rPr lang="is-I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	28%				23%				28%</a:t>
            </a:r>
            <a:endParaRPr lang="is-IS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is-I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Stig IV  </a:t>
            </a:r>
            <a:r>
              <a:rPr lang="is-I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25 </a:t>
            </a:r>
            <a:r>
              <a:rPr lang="is-I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% </a:t>
            </a:r>
            <a:r>
              <a:rPr lang="is-I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		30%				22%</a:t>
            </a:r>
            <a:endParaRPr lang="is-I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is-I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9056348" y="3311022"/>
            <a:ext cx="3859795" cy="304801"/>
          </a:xfrm>
        </p:spPr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Nýgengi og dánartíðni</a:t>
            </a:r>
            <a:endParaRPr lang="is-I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439287"/>
              </p:ext>
            </p:extLst>
          </p:nvPr>
        </p:nvGraphicFramePr>
        <p:xfrm>
          <a:off x="270448" y="1324756"/>
          <a:ext cx="11317573" cy="5126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36303" y="1853248"/>
            <a:ext cx="116923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s-IS" dirty="0" smtClean="0"/>
              <a:t>Nýgengi</a:t>
            </a:r>
            <a:endParaRPr lang="is-I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9404350" cy="1400175"/>
          </a:xfrm>
        </p:spPr>
        <p:txBody>
          <a:bodyPr/>
          <a:lstStyle/>
          <a:p>
            <a:r>
              <a:rPr lang="is-IS" sz="4000" dirty="0" smtClean="0"/>
              <a:t>Faraldurinn: Vaxandi eldri árgangar!</a:t>
            </a:r>
            <a:endParaRPr lang="is-IS" sz="4000" dirty="0"/>
          </a:p>
        </p:txBody>
      </p:sp>
      <p:pic>
        <p:nvPicPr>
          <p:cNvPr id="3" name="bandicam 2014-01-19 13-22-28-9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4392" y="1246854"/>
            <a:ext cx="5788562" cy="502626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221649" y="5685183"/>
            <a:ext cx="19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Heimasíða</a:t>
            </a:r>
          </a:p>
          <a:p>
            <a:r>
              <a:rPr lang="is-IS" dirty="0" smtClean="0"/>
              <a:t>Hagstofunnar</a:t>
            </a:r>
            <a:endParaRPr lang="is-I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65469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933" y="452718"/>
            <a:ext cx="9549902" cy="1400530"/>
          </a:xfrm>
        </p:spPr>
        <p:txBody>
          <a:bodyPr/>
          <a:lstStyle/>
          <a:p>
            <a:r>
              <a:rPr lang="is-IS" sz="3600" dirty="0" smtClean="0"/>
              <a:t>Aldursbundið nýgengi og fólksfjöldaspá</a:t>
            </a:r>
            <a:endParaRPr lang="is-IS" sz="36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48" y="1474832"/>
            <a:ext cx="6118954" cy="4835617"/>
          </a:xfrm>
          <a:prstGeom prst="rect">
            <a:avLst/>
          </a:prstGeom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483681"/>
              </p:ext>
            </p:extLst>
          </p:nvPr>
        </p:nvGraphicFramePr>
        <p:xfrm>
          <a:off x="415522" y="1401875"/>
          <a:ext cx="5037237" cy="498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name="Chart" r:id="rId5" imgW="7210425" imgH="3790899" progId="Excel.Sheet.8">
                  <p:embed/>
                </p:oleObj>
              </mc:Choice>
              <mc:Fallback>
                <p:oleObj name="Chart" r:id="rId5" imgW="7210425" imgH="3790899" progId="Excel.Shee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522" y="1401875"/>
                        <a:ext cx="5037237" cy="4981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201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Þróun fólksfjölda og fjöldi krabbameina í ristli og endaþarmi</a:t>
            </a:r>
            <a:endParaRPr lang="is-I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777875" y="2122488"/>
            <a:ext cx="9518650" cy="4200525"/>
          </a:xfrm>
        </p:spPr>
        <p:txBody>
          <a:bodyPr>
            <a:normAutofit lnSpcReduction="10000"/>
          </a:bodyPr>
          <a:lstStyle/>
          <a:p>
            <a:endParaRPr lang="is-IS" sz="1800" dirty="0" smtClean="0"/>
          </a:p>
          <a:p>
            <a:pPr marL="0" indent="0">
              <a:buNone/>
            </a:pPr>
            <a:r>
              <a:rPr lang="is-IS" sz="1800" dirty="0" smtClean="0"/>
              <a:t>							</a:t>
            </a:r>
            <a:endParaRPr lang="is-IS" sz="1800" dirty="0">
              <a:solidFill>
                <a:srgbClr val="FFFF00"/>
              </a:solidFill>
            </a:endParaRPr>
          </a:p>
          <a:p>
            <a:r>
              <a:rPr lang="is-IS" sz="1800" dirty="0" smtClean="0"/>
              <a:t>Ár				Fólksfjöldi</a:t>
            </a:r>
            <a:r>
              <a:rPr lang="is-IS" sz="1800" dirty="0"/>
              <a:t>	</a:t>
            </a:r>
            <a:r>
              <a:rPr lang="is-IS" sz="1800" dirty="0" smtClean="0"/>
              <a:t>			Fj ristil og endaþarmskrabbameina</a:t>
            </a:r>
            <a:endParaRPr lang="is-IS" sz="1800" dirty="0"/>
          </a:p>
          <a:p>
            <a:r>
              <a:rPr lang="is-IS" sz="1800" dirty="0" smtClean="0"/>
              <a:t>2010				317630					130</a:t>
            </a:r>
          </a:p>
          <a:p>
            <a:r>
              <a:rPr lang="is-IS" sz="1800" dirty="0" smtClean="0"/>
              <a:t>2014</a:t>
            </a:r>
            <a:r>
              <a:rPr lang="is-IS" sz="1800" dirty="0"/>
              <a:t>	</a:t>
            </a:r>
            <a:r>
              <a:rPr lang="is-IS" sz="1800" dirty="0" smtClean="0"/>
              <a:t>									</a:t>
            </a:r>
            <a:r>
              <a:rPr lang="is-IS" sz="1800" dirty="0"/>
              <a:t>		</a:t>
            </a:r>
            <a:endParaRPr lang="is-IS" sz="1800" dirty="0" smtClean="0"/>
          </a:p>
          <a:p>
            <a:r>
              <a:rPr lang="is-IS" sz="1800" dirty="0" smtClean="0"/>
              <a:t>2020</a:t>
            </a:r>
            <a:r>
              <a:rPr lang="is-IS" sz="1800" dirty="0"/>
              <a:t>	</a:t>
            </a:r>
            <a:r>
              <a:rPr lang="is-IS" sz="1800" dirty="0" smtClean="0"/>
              <a:t>			345 </a:t>
            </a:r>
            <a:r>
              <a:rPr lang="is-IS" sz="1800" dirty="0"/>
              <a:t>066	</a:t>
            </a:r>
            <a:r>
              <a:rPr lang="is-IS" sz="1800" dirty="0" smtClean="0"/>
              <a:t>				185</a:t>
            </a:r>
            <a:r>
              <a:rPr lang="is-IS" sz="1800" dirty="0"/>
              <a:t>		</a:t>
            </a:r>
          </a:p>
          <a:p>
            <a:r>
              <a:rPr lang="is-IS" sz="1800" dirty="0"/>
              <a:t>2030	</a:t>
            </a:r>
            <a:r>
              <a:rPr lang="is-IS" sz="1800" dirty="0" smtClean="0"/>
              <a:t>			375 </a:t>
            </a:r>
            <a:r>
              <a:rPr lang="is-IS" sz="1800" dirty="0"/>
              <a:t>256	</a:t>
            </a:r>
            <a:r>
              <a:rPr lang="is-IS" sz="1800" dirty="0" smtClean="0"/>
              <a:t>				228</a:t>
            </a:r>
            <a:r>
              <a:rPr lang="is-IS" sz="1800" dirty="0"/>
              <a:t>		</a:t>
            </a:r>
            <a:r>
              <a:rPr lang="is-IS" sz="1800" dirty="0" smtClean="0"/>
              <a:t>	</a:t>
            </a:r>
          </a:p>
          <a:p>
            <a:r>
              <a:rPr lang="is-IS" sz="1800" dirty="0" smtClean="0"/>
              <a:t>2040</a:t>
            </a:r>
            <a:r>
              <a:rPr lang="is-IS" sz="1800" dirty="0"/>
              <a:t>	</a:t>
            </a:r>
            <a:r>
              <a:rPr lang="is-IS" sz="1800" dirty="0" smtClean="0"/>
              <a:t>			399 </a:t>
            </a:r>
            <a:r>
              <a:rPr lang="is-IS" sz="1800" dirty="0"/>
              <a:t>724	</a:t>
            </a:r>
            <a:r>
              <a:rPr lang="is-IS" sz="1800" dirty="0" smtClean="0"/>
              <a:t>				270</a:t>
            </a:r>
            <a:r>
              <a:rPr lang="is-IS" sz="1800" dirty="0"/>
              <a:t>		</a:t>
            </a:r>
            <a:r>
              <a:rPr lang="is-IS" sz="1800" dirty="0" smtClean="0"/>
              <a:t>	</a:t>
            </a:r>
            <a:endParaRPr lang="is-IS" sz="1800" dirty="0"/>
          </a:p>
          <a:p>
            <a:r>
              <a:rPr lang="is-IS" sz="1800" dirty="0"/>
              <a:t>2050	</a:t>
            </a:r>
            <a:r>
              <a:rPr lang="is-IS" sz="1800" dirty="0" smtClean="0"/>
              <a:t>			419 </a:t>
            </a:r>
            <a:r>
              <a:rPr lang="is-IS" sz="1800" dirty="0"/>
              <a:t>860	</a:t>
            </a:r>
            <a:r>
              <a:rPr lang="is-IS" sz="1800" dirty="0" smtClean="0"/>
              <a:t>				304</a:t>
            </a:r>
            <a:r>
              <a:rPr lang="is-IS" sz="1800" dirty="0"/>
              <a:t>		</a:t>
            </a:r>
            <a:r>
              <a:rPr lang="is-IS" sz="1800" dirty="0" smtClean="0"/>
              <a:t>	</a:t>
            </a:r>
          </a:p>
          <a:p>
            <a:r>
              <a:rPr lang="is-IS" sz="1800" dirty="0" smtClean="0"/>
              <a:t>2060</a:t>
            </a:r>
            <a:r>
              <a:rPr lang="is-IS" sz="1800" dirty="0"/>
              <a:t>	</a:t>
            </a:r>
            <a:r>
              <a:rPr lang="is-IS" sz="1800" dirty="0" smtClean="0"/>
              <a:t>			432 </a:t>
            </a:r>
            <a:r>
              <a:rPr lang="is-IS" sz="1800" dirty="0"/>
              <a:t>106	</a:t>
            </a:r>
            <a:r>
              <a:rPr lang="is-IS" sz="1800" dirty="0" smtClean="0"/>
              <a:t>				327</a:t>
            </a:r>
            <a:r>
              <a:rPr lang="is-IS" sz="1800" dirty="0"/>
              <a:t>		</a:t>
            </a:r>
            <a:r>
              <a:rPr lang="is-IS" sz="1800" dirty="0" smtClean="0"/>
              <a:t>	</a:t>
            </a:r>
            <a:endParaRPr lang="is-IS" sz="1800" dirty="0"/>
          </a:p>
          <a:p>
            <a:pPr marL="0" indent="0">
              <a:buNone/>
            </a:pPr>
            <a:r>
              <a:rPr lang="is-IS" sz="1100" dirty="0" smtClean="0"/>
              <a:t>					36%						150%								</a:t>
            </a:r>
            <a:endParaRPr lang="is-I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10013763" y="2163108"/>
            <a:ext cx="1896764" cy="466152"/>
          </a:xfrm>
        </p:spPr>
        <p:txBody>
          <a:bodyPr/>
          <a:lstStyle/>
          <a:p>
            <a:r>
              <a:rPr lang="is-IS" smtClean="0"/>
              <a:t>Tryggvi Björn Stefánsson 20.09.2014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1836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Fjöldi krabbameina og fólksfjöldi</a:t>
            </a:r>
            <a:endParaRPr lang="is-I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810680"/>
              </p:ext>
            </p:extLst>
          </p:nvPr>
        </p:nvGraphicFramePr>
        <p:xfrm>
          <a:off x="946080" y="2428047"/>
          <a:ext cx="8391525" cy="3790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1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Hvernig á að bregðast við?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Finna krabbameinin á læknanlegu stigi, áður en þau byrja að gefa einkenni</a:t>
            </a:r>
          </a:p>
          <a:p>
            <a:endParaRPr lang="is-IS" dirty="0" smtClean="0"/>
          </a:p>
          <a:p>
            <a:r>
              <a:rPr lang="is-IS" dirty="0"/>
              <a:t>F</a:t>
            </a:r>
            <a:r>
              <a:rPr lang="is-IS" dirty="0" smtClean="0"/>
              <a:t>jarlægja forstigin/ ristilsepana, koma í veg fyrir myndun krabbameinsins</a:t>
            </a:r>
            <a:endParaRPr lang="is-IS" dirty="0"/>
          </a:p>
          <a:p>
            <a:pPr marL="0" indent="0">
              <a:buNone/>
            </a:pPr>
            <a:r>
              <a:rPr lang="is-IS" dirty="0"/>
              <a:t>			</a:t>
            </a:r>
            <a:endParaRPr lang="is-IS" dirty="0" smtClean="0"/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r>
              <a:rPr lang="is-IS" dirty="0"/>
              <a:t>	</a:t>
            </a:r>
            <a:r>
              <a:rPr lang="is-IS" dirty="0" smtClean="0"/>
              <a:t>	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Skimun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683" y="2706061"/>
            <a:ext cx="8946541" cy="1674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s-IS" sz="3600" dirty="0" smtClean="0"/>
              <a:t>			Leit að sjúkdómi </a:t>
            </a:r>
          </a:p>
          <a:p>
            <a:pPr marL="0" indent="0" algn="ctr">
              <a:buNone/>
            </a:pPr>
            <a:r>
              <a:rPr lang="is-IS" sz="3600" dirty="0"/>
              <a:t>	</a:t>
            </a:r>
            <a:r>
              <a:rPr lang="is-IS" sz="3600" dirty="0" smtClean="0"/>
              <a:t>	hjá einkennalausum einstaklingum.</a:t>
            </a:r>
            <a:endParaRPr lang="is-I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Skimun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/>
          <a:lstStyle/>
          <a:p>
            <a:r>
              <a:rPr lang="is-IS" sz="2800" dirty="0" smtClean="0"/>
              <a:t>Leit að blóði í hægðum</a:t>
            </a:r>
          </a:p>
          <a:p>
            <a:r>
              <a:rPr lang="is-IS" dirty="0" smtClean="0"/>
              <a:t>Sum krabbameinanna blæða og því hægt að finna þau á fyrri stigum áður en þau gefa einkenni.</a:t>
            </a:r>
          </a:p>
          <a:p>
            <a:r>
              <a:rPr lang="is-IS" dirty="0" smtClean="0"/>
              <a:t>Lækkar dánartíðni um 20%-30%.</a:t>
            </a:r>
          </a:p>
          <a:p>
            <a:endParaRPr lang="is-IS" dirty="0" smtClean="0"/>
          </a:p>
          <a:p>
            <a:r>
              <a:rPr lang="is-IS" sz="2800" dirty="0" smtClean="0"/>
              <a:t>Ristilspeglun.</a:t>
            </a:r>
          </a:p>
          <a:p>
            <a:r>
              <a:rPr lang="is-IS" dirty="0" smtClean="0"/>
              <a:t>Mjög nákvæm rannsókn til þess að finna krabbamein og sepa.</a:t>
            </a:r>
          </a:p>
          <a:p>
            <a:r>
              <a:rPr lang="is-IS" dirty="0" smtClean="0"/>
              <a:t>Lækkar dánartíðni um ca 80%.</a:t>
            </a:r>
          </a:p>
          <a:p>
            <a:r>
              <a:rPr lang="is-IS" dirty="0" smtClean="0"/>
              <a:t>Lækkar nýgengi um 50%.</a:t>
            </a:r>
            <a:endParaRPr lang="is-I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Tryggvi Björn Stefánsson 20.09.2014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7644</TotalTime>
  <Words>522</Words>
  <Application>Microsoft Office PowerPoint</Application>
  <PresentationFormat>Widescreen</PresentationFormat>
  <Paragraphs>203</Paragraphs>
  <Slides>27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Wingdings 3</vt:lpstr>
      <vt:lpstr>Ion</vt:lpstr>
      <vt:lpstr>Chart</vt:lpstr>
      <vt:lpstr>Framtíðin með og án skimunar</vt:lpstr>
      <vt:lpstr>PowerPoint Presentation</vt:lpstr>
      <vt:lpstr>Faraldurinn: Vaxandi eldri árgangar!</vt:lpstr>
      <vt:lpstr>Aldursbundið nýgengi og fólksfjöldaspá</vt:lpstr>
      <vt:lpstr>Þróun fólksfjölda og fjöldi krabbameina í ristli og endaþarmi</vt:lpstr>
      <vt:lpstr>Fjöldi krabbameina og fólksfjöldi</vt:lpstr>
      <vt:lpstr>Hvernig á að bregðast við?</vt:lpstr>
      <vt:lpstr>Skimun</vt:lpstr>
      <vt:lpstr>Skimun</vt:lpstr>
      <vt:lpstr>Forstig</vt:lpstr>
      <vt:lpstr>Mismunandi stig við greiningu</vt:lpstr>
      <vt:lpstr>Mismunandi stig við greiningu</vt:lpstr>
      <vt:lpstr>Mismunandi stig við greiningu</vt:lpstr>
      <vt:lpstr>Mismunandi stig</vt:lpstr>
      <vt:lpstr>Greining sjúkdómsins</vt:lpstr>
      <vt:lpstr>Greining vegna einkenna eða ristilspeglunarskimunarskimunar</vt:lpstr>
      <vt:lpstr>Stigun verður hagstæðari með skimun</vt:lpstr>
      <vt:lpstr>Lægra nýgengi vegna skimunar</vt:lpstr>
      <vt:lpstr>Fjöldi krabbameina og stigun með og án skimunar</vt:lpstr>
      <vt:lpstr>Hagstæðari stigun  og óbreyttur fjöldi krabbameina 2060.</vt:lpstr>
      <vt:lpstr>2060</vt:lpstr>
      <vt:lpstr>Kostnaður af ristilspeglun</vt:lpstr>
      <vt:lpstr>Kostnaður af meðferð á sjúkrahúsum: 1500 milljónir á ári. Kostnaður af skimun:       200 milljónir á ári.  </vt:lpstr>
      <vt:lpstr>Setjum okkur framtíðarmarkmið ! </vt:lpstr>
      <vt:lpstr>2000-2010 þreföldun á fjölda ristilspeglana</vt:lpstr>
      <vt:lpstr>Stigun</vt:lpstr>
      <vt:lpstr>Nýgengi og dánartíðni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Tryggvi Bjorn Stefansson</dc:creator>
  <cp:lastModifiedBy>Tryggvi Bjorn Stefansson</cp:lastModifiedBy>
  <cp:revision>224</cp:revision>
  <dcterms:created xsi:type="dcterms:W3CDTF">2014-01-07T07:23:13Z</dcterms:created>
  <dcterms:modified xsi:type="dcterms:W3CDTF">2014-09-20T13:46:19Z</dcterms:modified>
</cp:coreProperties>
</file>