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1" r:id="rId5"/>
    <p:sldId id="262" r:id="rId6"/>
    <p:sldId id="265" r:id="rId7"/>
    <p:sldId id="257" r:id="rId8"/>
    <p:sldId id="258" r:id="rId9"/>
    <p:sldId id="259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800"/>
    <p:restoredTop sz="94670"/>
  </p:normalViewPr>
  <p:slideViewPr>
    <p:cSldViewPr snapToGrid="0" snapToObjects="1">
      <p:cViewPr varScale="1">
        <p:scale>
          <a:sx n="68" d="100"/>
          <a:sy n="68" d="100"/>
        </p:scale>
        <p:origin x="23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\tryggvibjornstefansson\Desktop\Sky&#769;rslan\grein%20i&#769;%20L&#230;knabla&#240;i&#240;\Ny&#769;gengisspa&#76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\tryggvibjornstefansson\Desktop\Sky&#769;rslan\Kostna&#240;ur\K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Mannfjöldaspá og árlegur fjöldi krabbameina í ristli og endaþarmi á Íslandi til 2015-2060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Sheet1!$W$5</c:f>
              <c:strCache>
                <c:ptCount val="1"/>
                <c:pt idx="0">
                  <c:v>Fjöldi krabbameina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Sheet1!$V$6:$V$11</c:f>
              <c:numCache>
                <c:formatCode>General</c:formatCode>
                <c:ptCount val="6"/>
                <c:pt idx="0">
                  <c:v>2014.0</c:v>
                </c:pt>
                <c:pt idx="1">
                  <c:v>2020.0</c:v>
                </c:pt>
                <c:pt idx="2">
                  <c:v>2030.0</c:v>
                </c:pt>
                <c:pt idx="3">
                  <c:v>2040.0</c:v>
                </c:pt>
                <c:pt idx="4">
                  <c:v>2050.0</c:v>
                </c:pt>
                <c:pt idx="5">
                  <c:v>2060.0</c:v>
                </c:pt>
              </c:numCache>
            </c:numRef>
          </c:cat>
          <c:val>
            <c:numRef>
              <c:f>Sheet1!$W$6:$W$11</c:f>
              <c:numCache>
                <c:formatCode>General</c:formatCode>
                <c:ptCount val="6"/>
                <c:pt idx="0">
                  <c:v>164.0</c:v>
                </c:pt>
                <c:pt idx="1">
                  <c:v>185.0</c:v>
                </c:pt>
                <c:pt idx="2">
                  <c:v>228.0</c:v>
                </c:pt>
                <c:pt idx="3">
                  <c:v>270.0</c:v>
                </c:pt>
                <c:pt idx="4">
                  <c:v>304.0</c:v>
                </c:pt>
                <c:pt idx="5">
                  <c:v>327.0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CE-41A2-ACE4-311E49D37A02}"/>
            </c:ext>
          </c:extLst>
        </c:ser>
        <c:ser>
          <c:idx val="1"/>
          <c:order val="1"/>
          <c:tx>
            <c:strRef>
              <c:f>Sheet1!$X$5</c:f>
              <c:strCache>
                <c:ptCount val="1"/>
                <c:pt idx="0">
                  <c:v>Mannfjöldi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r-FR"/>
                      <a:t>x 1000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ECE-41A2-ACE4-311E49D37A0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r-FR"/>
                      <a:t>x 1000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ECE-41A2-ACE4-311E49D37A0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r-FR"/>
                      <a:t>x 1000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ECE-41A2-ACE4-311E49D37A0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r-FR"/>
                      <a:t>x 1000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ECE-41A2-ACE4-311E49D37A0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r-FR"/>
                      <a:t>x 1000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ECE-41A2-ACE4-311E49D37A0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fr-FR"/>
                      <a:t>x 1000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ECE-41A2-ACE4-311E49D37A0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Sheet1!$V$6:$V$11</c:f>
              <c:numCache>
                <c:formatCode>General</c:formatCode>
                <c:ptCount val="6"/>
                <c:pt idx="0">
                  <c:v>2014.0</c:v>
                </c:pt>
                <c:pt idx="1">
                  <c:v>2020.0</c:v>
                </c:pt>
                <c:pt idx="2">
                  <c:v>2030.0</c:v>
                </c:pt>
                <c:pt idx="3">
                  <c:v>2040.0</c:v>
                </c:pt>
                <c:pt idx="4">
                  <c:v>2050.0</c:v>
                </c:pt>
                <c:pt idx="5">
                  <c:v>2060.0</c:v>
                </c:pt>
              </c:numCache>
            </c:numRef>
          </c:cat>
          <c:val>
            <c:numRef>
              <c:f>Sheet1!$X$6:$X$11</c:f>
              <c:numCache>
                <c:formatCode>General</c:formatCode>
                <c:ptCount val="6"/>
                <c:pt idx="0">
                  <c:v>325.783999999999</c:v>
                </c:pt>
                <c:pt idx="1">
                  <c:v>342.716</c:v>
                </c:pt>
                <c:pt idx="2">
                  <c:v>371.7959999999989</c:v>
                </c:pt>
                <c:pt idx="3">
                  <c:v>395.866</c:v>
                </c:pt>
                <c:pt idx="4">
                  <c:v>415.627</c:v>
                </c:pt>
                <c:pt idx="5">
                  <c:v>430.545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ECE-41A2-ACE4-311E49D37A0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1075136"/>
        <c:axId val="701079472"/>
      </c:barChart>
      <c:catAx>
        <c:axId val="70107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079472"/>
        <c:crosses val="autoZero"/>
        <c:auto val="1"/>
        <c:lblAlgn val="ctr"/>
        <c:lblOffset val="100"/>
        <c:noMultiLvlLbl val="0"/>
      </c:catAx>
      <c:valAx>
        <c:axId val="70107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07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Fjöldi krabbameina </a:t>
            </a:r>
            <a:r>
              <a:rPr lang="is-IS"/>
              <a:t>í ristli og endaþarmi á Íslandi í 5 ára aldursflokkum og á 10 ára tímabilum.</a:t>
            </a:r>
            <a:endParaRPr lang="en-US"/>
          </a:p>
        </c:rich>
      </c:tx>
      <c:layout>
        <c:manualLayout>
          <c:xMode val="edge"/>
          <c:yMode val="edge"/>
          <c:x val="0.111656702634393"/>
          <c:y val="0.0331225534477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'Fjöldi krabbameina eftir aldri'!$AA$121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'Fjöldi krabbameina eftir aldri'!$Z$122:$Z$140</c:f>
              <c:strCache>
                <c:ptCount val="19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34-39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90-94</c:v>
                </c:pt>
                <c:pt idx="16">
                  <c:v>95-99</c:v>
                </c:pt>
                <c:pt idx="17">
                  <c:v>100-104</c:v>
                </c:pt>
                <c:pt idx="18">
                  <c:v>105-109</c:v>
                </c:pt>
              </c:strCache>
            </c:strRef>
          </c:cat>
          <c:val>
            <c:numRef>
              <c:f>'Fjöldi krabbameina eftir aldri'!$AA$122:$AA$140</c:f>
              <c:numCache>
                <c:formatCode>General</c:formatCode>
                <c:ptCount val="19"/>
                <c:pt idx="0">
                  <c:v>0.196614</c:v>
                </c:pt>
                <c:pt idx="1">
                  <c:v>0.20826</c:v>
                </c:pt>
                <c:pt idx="2">
                  <c:v>0.4390008</c:v>
                </c:pt>
                <c:pt idx="3">
                  <c:v>0.4190736</c:v>
                </c:pt>
                <c:pt idx="4">
                  <c:v>1.5955568</c:v>
                </c:pt>
                <c:pt idx="5">
                  <c:v>3.6859332</c:v>
                </c:pt>
                <c:pt idx="6">
                  <c:v>3.854897199999999</c:v>
                </c:pt>
                <c:pt idx="7">
                  <c:v>9.9570024</c:v>
                </c:pt>
                <c:pt idx="8">
                  <c:v>15.0823696</c:v>
                </c:pt>
                <c:pt idx="9">
                  <c:v>17.7760732</c:v>
                </c:pt>
                <c:pt idx="10">
                  <c:v>22.98464249999988</c:v>
                </c:pt>
                <c:pt idx="11">
                  <c:v>26.7388455</c:v>
                </c:pt>
                <c:pt idx="12">
                  <c:v>23.72371679999998</c:v>
                </c:pt>
                <c:pt idx="13">
                  <c:v>16.29166409999999</c:v>
                </c:pt>
                <c:pt idx="14">
                  <c:v>13.2545152</c:v>
                </c:pt>
                <c:pt idx="15">
                  <c:v>5.247749</c:v>
                </c:pt>
                <c:pt idx="16">
                  <c:v>1.0460396</c:v>
                </c:pt>
                <c:pt idx="17">
                  <c:v>0.087755</c:v>
                </c:pt>
                <c:pt idx="18">
                  <c:v>0.0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520-4AAF-B7F2-F3AC6EEA132D}"/>
            </c:ext>
          </c:extLst>
        </c:ser>
        <c:ser>
          <c:idx val="1"/>
          <c:order val="1"/>
          <c:tx>
            <c:strRef>
              <c:f>'Fjöldi krabbameina eftir aldri'!$AB$121</c:f>
              <c:strCache>
                <c:ptCount val="1"/>
                <c:pt idx="0">
                  <c:v>2030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'Fjöldi krabbameina eftir aldri'!$Z$122:$Z$140</c:f>
              <c:strCache>
                <c:ptCount val="19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34-39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90-94</c:v>
                </c:pt>
                <c:pt idx="16">
                  <c:v>95-99</c:v>
                </c:pt>
                <c:pt idx="17">
                  <c:v>100-104</c:v>
                </c:pt>
                <c:pt idx="18">
                  <c:v>105-109</c:v>
                </c:pt>
              </c:strCache>
            </c:strRef>
          </c:cat>
          <c:val>
            <c:numRef>
              <c:f>'Fjöldi krabbameina eftir aldri'!$AB$122:$AB$140</c:f>
              <c:numCache>
                <c:formatCode>General</c:formatCode>
                <c:ptCount val="19"/>
                <c:pt idx="0">
                  <c:v>0.220716</c:v>
                </c:pt>
                <c:pt idx="1">
                  <c:v>0.213507</c:v>
                </c:pt>
                <c:pt idx="2">
                  <c:v>0.3868536</c:v>
                </c:pt>
                <c:pt idx="3">
                  <c:v>0.4366736</c:v>
                </c:pt>
                <c:pt idx="4">
                  <c:v>1.7926724</c:v>
                </c:pt>
                <c:pt idx="5">
                  <c:v>4.195105199999984</c:v>
                </c:pt>
                <c:pt idx="6">
                  <c:v>4.507394499999998</c:v>
                </c:pt>
                <c:pt idx="7">
                  <c:v>10.3034898</c:v>
                </c:pt>
                <c:pt idx="8">
                  <c:v>15.0901092</c:v>
                </c:pt>
                <c:pt idx="9">
                  <c:v>19.0465728</c:v>
                </c:pt>
                <c:pt idx="10">
                  <c:v>28.4060125</c:v>
                </c:pt>
                <c:pt idx="11">
                  <c:v>36.8541518</c:v>
                </c:pt>
                <c:pt idx="12">
                  <c:v>37.9258992</c:v>
                </c:pt>
                <c:pt idx="13">
                  <c:v>25.5178188</c:v>
                </c:pt>
                <c:pt idx="14">
                  <c:v>15.848553</c:v>
                </c:pt>
                <c:pt idx="15">
                  <c:v>6.2762376</c:v>
                </c:pt>
                <c:pt idx="16">
                  <c:v>1.5550186</c:v>
                </c:pt>
                <c:pt idx="17">
                  <c:v>0.1614692</c:v>
                </c:pt>
                <c:pt idx="18">
                  <c:v>0.0035102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520-4AAF-B7F2-F3AC6EEA132D}"/>
            </c:ext>
          </c:extLst>
        </c:ser>
        <c:ser>
          <c:idx val="2"/>
          <c:order val="2"/>
          <c:tx>
            <c:strRef>
              <c:f>'Fjöldi krabbameina eftir aldri'!$AC$121</c:f>
              <c:strCache>
                <c:ptCount val="1"/>
                <c:pt idx="0">
                  <c:v>2040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'Fjöldi krabbameina eftir aldri'!$Z$122:$Z$140</c:f>
              <c:strCache>
                <c:ptCount val="19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34-39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90-94</c:v>
                </c:pt>
                <c:pt idx="16">
                  <c:v>95-99</c:v>
                </c:pt>
                <c:pt idx="17">
                  <c:v>100-104</c:v>
                </c:pt>
                <c:pt idx="18">
                  <c:v>105-109</c:v>
                </c:pt>
              </c:strCache>
            </c:strRef>
          </c:cat>
          <c:val>
            <c:numRef>
              <c:f>'Fjöldi krabbameina eftir aldri'!$AC$122:$AC$140</c:f>
              <c:numCache>
                <c:formatCode>General</c:formatCode>
                <c:ptCount val="19"/>
                <c:pt idx="0">
                  <c:v>0.230373</c:v>
                </c:pt>
                <c:pt idx="1">
                  <c:v>0.22869</c:v>
                </c:pt>
                <c:pt idx="2">
                  <c:v>0.4183536</c:v>
                </c:pt>
                <c:pt idx="3">
                  <c:v>0.4429216</c:v>
                </c:pt>
                <c:pt idx="4">
                  <c:v>1.5748972</c:v>
                </c:pt>
                <c:pt idx="5">
                  <c:v>4.219215</c:v>
                </c:pt>
                <c:pt idx="6">
                  <c:v>5.018130599999965</c:v>
                </c:pt>
                <c:pt idx="7">
                  <c:v>11.8444104</c:v>
                </c:pt>
                <c:pt idx="8">
                  <c:v>17.6364376</c:v>
                </c:pt>
                <c:pt idx="9">
                  <c:v>20.4108127</c:v>
                </c:pt>
                <c:pt idx="10">
                  <c:v>29.1447795</c:v>
                </c:pt>
                <c:pt idx="11">
                  <c:v>40.0234329</c:v>
                </c:pt>
                <c:pt idx="12">
                  <c:v>49.3955952</c:v>
                </c:pt>
                <c:pt idx="13">
                  <c:v>39.3328539</c:v>
                </c:pt>
                <c:pt idx="14">
                  <c:v>33.785675</c:v>
                </c:pt>
                <c:pt idx="15">
                  <c:v>13.531821</c:v>
                </c:pt>
                <c:pt idx="16">
                  <c:v>3.15918</c:v>
                </c:pt>
                <c:pt idx="17">
                  <c:v>0.3545302</c:v>
                </c:pt>
                <c:pt idx="18">
                  <c:v>0.0210612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520-4AAF-B7F2-F3AC6EEA132D}"/>
            </c:ext>
          </c:extLst>
        </c:ser>
        <c:ser>
          <c:idx val="3"/>
          <c:order val="3"/>
          <c:tx>
            <c:strRef>
              <c:f>'Fjöldi krabbameina eftir aldri'!$AD$121</c:f>
              <c:strCache>
                <c:ptCount val="1"/>
                <c:pt idx="0">
                  <c:v>2050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'Fjöldi krabbameina eftir aldri'!$Z$122:$Z$140</c:f>
              <c:strCache>
                <c:ptCount val="19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34-39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90-94</c:v>
                </c:pt>
                <c:pt idx="16">
                  <c:v>95-99</c:v>
                </c:pt>
                <c:pt idx="17">
                  <c:v>100-104</c:v>
                </c:pt>
                <c:pt idx="18">
                  <c:v>105-109</c:v>
                </c:pt>
              </c:strCache>
            </c:strRef>
          </c:cat>
          <c:val>
            <c:numRef>
              <c:f>'Fjöldi krabbameina eftir aldri'!$AD$122:$AD$140</c:f>
              <c:numCache>
                <c:formatCode>General</c:formatCode>
                <c:ptCount val="19"/>
                <c:pt idx="0">
                  <c:v>0.217692</c:v>
                </c:pt>
                <c:pt idx="1">
                  <c:v>0.225171</c:v>
                </c:pt>
                <c:pt idx="2">
                  <c:v>0.4394376</c:v>
                </c:pt>
                <c:pt idx="3">
                  <c:v>0.4636544</c:v>
                </c:pt>
                <c:pt idx="4">
                  <c:v>1.7019784</c:v>
                </c:pt>
                <c:pt idx="5">
                  <c:v>4.3798908</c:v>
                </c:pt>
                <c:pt idx="6">
                  <c:v>4.4016133</c:v>
                </c:pt>
                <c:pt idx="7">
                  <c:v>11.740788</c:v>
                </c:pt>
                <c:pt idx="8">
                  <c:v>19.6501408</c:v>
                </c:pt>
                <c:pt idx="9">
                  <c:v>22.93998059999999</c:v>
                </c:pt>
                <c:pt idx="10">
                  <c:v>33.8835625</c:v>
                </c:pt>
                <c:pt idx="11">
                  <c:v>43.7687565</c:v>
                </c:pt>
                <c:pt idx="12">
                  <c:v>50.89396480000001</c:v>
                </c:pt>
                <c:pt idx="13">
                  <c:v>41.874957</c:v>
                </c:pt>
                <c:pt idx="14">
                  <c:v>38.4647716</c:v>
                </c:pt>
                <c:pt idx="15">
                  <c:v>20.2398132</c:v>
                </c:pt>
                <c:pt idx="16">
                  <c:v>5.447830399999995</c:v>
                </c:pt>
                <c:pt idx="17">
                  <c:v>0.6915094</c:v>
                </c:pt>
                <c:pt idx="18">
                  <c:v>0.0245714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4520-4AAF-B7F2-F3AC6EEA132D}"/>
            </c:ext>
          </c:extLst>
        </c:ser>
        <c:ser>
          <c:idx val="4"/>
          <c:order val="4"/>
          <c:tx>
            <c:strRef>
              <c:f>'Fjöldi krabbameina eftir aldri'!$AE$121</c:f>
              <c:strCache>
                <c:ptCount val="1"/>
                <c:pt idx="0">
                  <c:v>2060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'Fjöldi krabbameina eftir aldri'!$Z$122:$Z$140</c:f>
              <c:strCache>
                <c:ptCount val="19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34-39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90-94</c:v>
                </c:pt>
                <c:pt idx="16">
                  <c:v>95-99</c:v>
                </c:pt>
                <c:pt idx="17">
                  <c:v>100-104</c:v>
                </c:pt>
                <c:pt idx="18">
                  <c:v>105-109</c:v>
                </c:pt>
              </c:strCache>
            </c:strRef>
          </c:cat>
          <c:val>
            <c:numRef>
              <c:f>'Fjöldi krabbameina eftir aldri'!$AE$122:$AE$140</c:f>
              <c:numCache>
                <c:formatCode>General</c:formatCode>
                <c:ptCount val="19"/>
                <c:pt idx="0">
                  <c:v>0.222939</c:v>
                </c:pt>
                <c:pt idx="1">
                  <c:v>0.218655</c:v>
                </c:pt>
                <c:pt idx="2">
                  <c:v>0.4160688</c:v>
                </c:pt>
                <c:pt idx="3">
                  <c:v>0.4567904</c:v>
                </c:pt>
                <c:pt idx="4">
                  <c:v>1.7734924</c:v>
                </c:pt>
                <c:pt idx="5">
                  <c:v>4.580524799999996</c:v>
                </c:pt>
                <c:pt idx="6">
                  <c:v>4.7490002</c:v>
                </c:pt>
                <c:pt idx="7">
                  <c:v>12.196449</c:v>
                </c:pt>
                <c:pt idx="8">
                  <c:v>17.3162996</c:v>
                </c:pt>
                <c:pt idx="9">
                  <c:v>22.8234878</c:v>
                </c:pt>
                <c:pt idx="10">
                  <c:v>37.983298</c:v>
                </c:pt>
                <c:pt idx="11">
                  <c:v>49.686284</c:v>
                </c:pt>
                <c:pt idx="12">
                  <c:v>59.9600848</c:v>
                </c:pt>
                <c:pt idx="13">
                  <c:v>46.9648566</c:v>
                </c:pt>
                <c:pt idx="14">
                  <c:v>41.2132582</c:v>
                </c:pt>
                <c:pt idx="15">
                  <c:v>22.8759734</c:v>
                </c:pt>
                <c:pt idx="16">
                  <c:v>7.641705399999997</c:v>
                </c:pt>
                <c:pt idx="17">
                  <c:v>1.1302844</c:v>
                </c:pt>
                <c:pt idx="18">
                  <c:v>0.0561632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4520-4AAF-B7F2-F3AC6EEA1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1293312"/>
        <c:axId val="701302304"/>
      </c:lineChart>
      <c:catAx>
        <c:axId val="701293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5 </a:t>
                </a:r>
                <a:r>
                  <a:rPr lang="is-IS"/>
                  <a:t>ára aldursflokkar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29064400157786"/>
              <c:y val="0.8116330286300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302304"/>
        <c:crosses val="autoZero"/>
        <c:auto val="1"/>
        <c:lblAlgn val="ctr"/>
        <c:lblOffset val="100"/>
        <c:noMultiLvlLbl val="0"/>
      </c:catAx>
      <c:valAx>
        <c:axId val="701302304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29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Hverju</a:t>
            </a:r>
            <a:r>
              <a:rPr lang="en-US" dirty="0" smtClean="0"/>
              <a:t> </a:t>
            </a:r>
            <a:r>
              <a:rPr lang="en-US" dirty="0" err="1" smtClean="0"/>
              <a:t>Ristilspeglunarskimun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Tryggvi </a:t>
            </a:r>
            <a:r>
              <a:rPr lang="en-US" dirty="0" err="1" smtClean="0"/>
              <a:t>Stefánsson</a:t>
            </a:r>
            <a:r>
              <a:rPr lang="en-US" dirty="0" smtClean="0"/>
              <a:t>, </a:t>
            </a:r>
            <a:r>
              <a:rPr lang="en-US" dirty="0" err="1" smtClean="0"/>
              <a:t>skurðlæknir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8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fjármagn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læknar</a:t>
            </a:r>
            <a:r>
              <a:rPr lang="en-US" sz="2400" dirty="0" smtClean="0"/>
              <a:t>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að</a:t>
            </a:r>
            <a:r>
              <a:rPr lang="en-US" sz="2400" dirty="0" smtClean="0"/>
              <a:t> </a:t>
            </a:r>
            <a:r>
              <a:rPr lang="en-US" sz="2400" dirty="0" err="1" smtClean="0"/>
              <a:t>framkvæma</a:t>
            </a:r>
            <a:r>
              <a:rPr lang="en-US" sz="2400" dirty="0" smtClean="0"/>
              <a:t> </a:t>
            </a:r>
            <a:r>
              <a:rPr lang="en-US" sz="2400" dirty="0" err="1" smtClean="0"/>
              <a:t>speglanirnar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431" y="2591777"/>
            <a:ext cx="8825659" cy="3416300"/>
          </a:xfrm>
        </p:spPr>
        <p:txBody>
          <a:bodyPr/>
          <a:lstStyle/>
          <a:p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dag </a:t>
            </a:r>
            <a:r>
              <a:rPr lang="en-US" dirty="0" err="1" smtClean="0"/>
              <a:t>gerðar</a:t>
            </a:r>
            <a:r>
              <a:rPr lang="en-US" dirty="0" smtClean="0"/>
              <a:t> ca 10000 </a:t>
            </a:r>
            <a:r>
              <a:rPr lang="en-US" dirty="0" err="1" smtClean="0"/>
              <a:t>ristilspeglanir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ári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Íslandi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4000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gerðar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skimunar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skráningu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eftirliti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hægt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laga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þessu</a:t>
            </a:r>
            <a:r>
              <a:rPr lang="en-US" dirty="0" smtClean="0"/>
              <a:t> </a:t>
            </a:r>
            <a:r>
              <a:rPr lang="en-US" dirty="0" err="1" smtClean="0"/>
              <a:t>kerfi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framkvæma</a:t>
            </a:r>
            <a:r>
              <a:rPr lang="en-US" dirty="0" smtClean="0"/>
              <a:t> </a:t>
            </a:r>
            <a:r>
              <a:rPr lang="en-US" dirty="0" err="1" smtClean="0"/>
              <a:t>ristilspeglunarskimun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viðbótarkostnaðar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ríkið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5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8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Markmið</a:t>
            </a:r>
            <a:r>
              <a:rPr lang="en-US" dirty="0" smtClean="0"/>
              <a:t> </a:t>
            </a:r>
            <a:r>
              <a:rPr lang="en-US" dirty="0" err="1" smtClean="0"/>
              <a:t>skimunar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veg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sjúkdómurinn</a:t>
            </a:r>
            <a:r>
              <a:rPr lang="en-US" dirty="0" smtClean="0"/>
              <a:t> </a:t>
            </a:r>
            <a:r>
              <a:rPr lang="en-US" dirty="0" err="1" smtClean="0"/>
              <a:t>myndist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Lækkun</a:t>
            </a:r>
            <a:r>
              <a:rPr lang="en-US" b="1" dirty="0" smtClean="0"/>
              <a:t> </a:t>
            </a:r>
            <a:r>
              <a:rPr lang="en-US" b="1" dirty="0" err="1" smtClean="0"/>
              <a:t>á</a:t>
            </a:r>
            <a:r>
              <a:rPr lang="en-US" b="1" dirty="0" smtClean="0"/>
              <a:t> </a:t>
            </a:r>
            <a:r>
              <a:rPr lang="en-US" b="1" dirty="0" err="1" smtClean="0"/>
              <a:t>nýgengi</a:t>
            </a:r>
            <a:endParaRPr lang="en-US" b="1" dirty="0" smtClean="0"/>
          </a:p>
          <a:p>
            <a:r>
              <a:rPr lang="en-US" dirty="0" smtClean="0"/>
              <a:t>2.	</a:t>
            </a:r>
            <a:r>
              <a:rPr lang="en-US" dirty="0" err="1" smtClean="0"/>
              <a:t>Finna</a:t>
            </a:r>
            <a:r>
              <a:rPr lang="en-US" dirty="0" smtClean="0"/>
              <a:t> </a:t>
            </a:r>
            <a:r>
              <a:rPr lang="en-US" dirty="0" err="1" smtClean="0"/>
              <a:t>sjúkdóminn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læknanlegu</a:t>
            </a:r>
            <a:r>
              <a:rPr lang="en-US" dirty="0" smtClean="0"/>
              <a:t> </a:t>
            </a:r>
            <a:r>
              <a:rPr lang="en-US" dirty="0" err="1" smtClean="0"/>
              <a:t>stigi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Lækkun</a:t>
            </a:r>
            <a:r>
              <a:rPr lang="en-US" b="1" dirty="0" smtClean="0"/>
              <a:t> </a:t>
            </a:r>
            <a:r>
              <a:rPr lang="en-US" b="1" dirty="0" err="1" smtClean="0"/>
              <a:t>á</a:t>
            </a:r>
            <a:r>
              <a:rPr lang="en-US" b="1" dirty="0" smtClean="0"/>
              <a:t> </a:t>
            </a:r>
            <a:r>
              <a:rPr lang="en-US" b="1" dirty="0" err="1" smtClean="0"/>
              <a:t>dánartíðni</a:t>
            </a:r>
            <a:endParaRPr lang="en-US" b="1" dirty="0" smtClean="0"/>
          </a:p>
          <a:p>
            <a:r>
              <a:rPr lang="en-US" dirty="0" smtClean="0"/>
              <a:t>3.	</a:t>
            </a:r>
            <a:r>
              <a:rPr lang="en-US" dirty="0" err="1" smtClean="0"/>
              <a:t>Spara</a:t>
            </a:r>
            <a:r>
              <a:rPr lang="en-US" dirty="0" smtClean="0"/>
              <a:t> </a:t>
            </a:r>
            <a:r>
              <a:rPr lang="en-US" dirty="0" err="1" smtClean="0"/>
              <a:t>peninga</a:t>
            </a:r>
            <a:endParaRPr lang="en-US" dirty="0" smtClean="0"/>
          </a:p>
          <a:p>
            <a:r>
              <a:rPr lang="en-US" b="1" dirty="0" err="1" smtClean="0"/>
              <a:t>Kostnaður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r>
              <a:rPr lang="en-US" b="1" dirty="0" smtClean="0"/>
              <a:t> </a:t>
            </a:r>
            <a:r>
              <a:rPr lang="en-US" b="1" dirty="0" err="1" smtClean="0"/>
              <a:t>skimuninni</a:t>
            </a:r>
            <a:r>
              <a:rPr lang="en-US" b="1" dirty="0" smtClean="0"/>
              <a:t> </a:t>
            </a:r>
            <a:r>
              <a:rPr lang="en-US" b="1" dirty="0" err="1" smtClean="0"/>
              <a:t>og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Kostnaður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r>
              <a:rPr lang="en-US" b="1" dirty="0" smtClean="0"/>
              <a:t> </a:t>
            </a:r>
            <a:r>
              <a:rPr lang="en-US" b="1" dirty="0" err="1" smtClean="0"/>
              <a:t>meðferðinni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830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Fylgst</a:t>
            </a:r>
            <a:r>
              <a:rPr lang="en-US" dirty="0" smtClean="0"/>
              <a:t>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markmiðunum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</a:t>
            </a:r>
            <a:r>
              <a:rPr lang="en-US" dirty="0" err="1" smtClean="0"/>
              <a:t>Krabbameinsskráin</a:t>
            </a:r>
            <a:r>
              <a:rPr lang="en-US" dirty="0" smtClean="0"/>
              <a:t> </a:t>
            </a:r>
            <a:r>
              <a:rPr lang="en-US" dirty="0" err="1" smtClean="0"/>
              <a:t>nýgengi</a:t>
            </a:r>
            <a:r>
              <a:rPr lang="en-US" dirty="0" smtClean="0"/>
              <a:t>, </a:t>
            </a:r>
            <a:r>
              <a:rPr lang="en-US" dirty="0" err="1" smtClean="0"/>
              <a:t>dánartíðni</a:t>
            </a:r>
            <a:endParaRPr lang="en-US" dirty="0" smtClean="0"/>
          </a:p>
          <a:p>
            <a:r>
              <a:rPr lang="en-US" dirty="0" smtClean="0"/>
              <a:t>2.	</a:t>
            </a:r>
            <a:r>
              <a:rPr lang="en-US" dirty="0" err="1" smtClean="0"/>
              <a:t>Sepaskrá</a:t>
            </a:r>
            <a:endParaRPr lang="en-US" dirty="0" smtClean="0"/>
          </a:p>
          <a:p>
            <a:r>
              <a:rPr lang="en-US" dirty="0" smtClean="0"/>
              <a:t>3.	</a:t>
            </a:r>
            <a:r>
              <a:rPr lang="en-US" dirty="0" err="1" smtClean="0"/>
              <a:t>Meðferðarskráning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Landspítala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.	</a:t>
            </a:r>
            <a:r>
              <a:rPr lang="en-US" dirty="0" err="1" smtClean="0"/>
              <a:t>Kostnaður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sjúkdómnum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5.	</a:t>
            </a:r>
            <a:r>
              <a:rPr lang="en-US" dirty="0" err="1" smtClean="0"/>
              <a:t>Kostnaður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skimuninni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8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376295" y="1677035"/>
          <a:ext cx="5439410" cy="3503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006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title="Fjöldi krabbameina í ristli og endaþarmi í 5 ára aldursflokkum og á 10 ára tímabilum.&#10;Fjöldi krabbameina í ristli og endaþarmi í 5 ára aldursflokkum og á 10 ára tímabilum.&#10;"/>
          <p:cNvGraphicFramePr/>
          <p:nvPr/>
        </p:nvGraphicFramePr>
        <p:xfrm>
          <a:off x="3313747" y="1605915"/>
          <a:ext cx="5564505" cy="364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936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Framtíðarvandamál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Fjölgun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framtíðinni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vegna</a:t>
            </a:r>
            <a:r>
              <a:rPr lang="en-US" dirty="0" smtClean="0"/>
              <a:t> </a:t>
            </a:r>
            <a:r>
              <a:rPr lang="en-US" dirty="0" err="1" smtClean="0"/>
              <a:t>aukningar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fjölda</a:t>
            </a:r>
            <a:r>
              <a:rPr lang="en-US" dirty="0" smtClean="0"/>
              <a:t> </a:t>
            </a:r>
            <a:r>
              <a:rPr lang="en-US" dirty="0" err="1" smtClean="0"/>
              <a:t>eldri</a:t>
            </a:r>
            <a:r>
              <a:rPr lang="en-US" dirty="0" smtClean="0"/>
              <a:t> </a:t>
            </a:r>
            <a:r>
              <a:rPr lang="en-US" dirty="0" err="1" smtClean="0"/>
              <a:t>einstaklinga</a:t>
            </a:r>
            <a:r>
              <a:rPr lang="en-US" dirty="0" smtClean="0"/>
              <a:t> </a:t>
            </a:r>
            <a:r>
              <a:rPr lang="en-US" dirty="0" err="1" smtClean="0"/>
              <a:t>yfir</a:t>
            </a:r>
            <a:r>
              <a:rPr lang="en-US" dirty="0" smtClean="0"/>
              <a:t> 80 </a:t>
            </a:r>
            <a:r>
              <a:rPr lang="en-US" dirty="0" err="1" smtClean="0"/>
              <a:t>ára</a:t>
            </a:r>
            <a:r>
              <a:rPr lang="en-US" dirty="0" smtClean="0"/>
              <a:t>. </a:t>
            </a:r>
            <a:r>
              <a:rPr lang="en-US" dirty="0" err="1" smtClean="0"/>
              <a:t>Stærsta</a:t>
            </a:r>
            <a:r>
              <a:rPr lang="en-US" dirty="0" smtClean="0"/>
              <a:t> </a:t>
            </a:r>
            <a:r>
              <a:rPr lang="en-US" dirty="0" err="1" smtClean="0"/>
              <a:t>vandamálið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framtíðinni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þeir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yfir</a:t>
            </a:r>
            <a:r>
              <a:rPr lang="en-US" dirty="0" smtClean="0"/>
              <a:t> 80 </a:t>
            </a:r>
            <a:r>
              <a:rPr lang="en-US" dirty="0" err="1" smtClean="0"/>
              <a:t>ára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5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Tvær</a:t>
            </a:r>
            <a:r>
              <a:rPr lang="en-US" dirty="0" smtClean="0"/>
              <a:t> </a:t>
            </a:r>
            <a:r>
              <a:rPr lang="en-US" dirty="0" err="1" smtClean="0"/>
              <a:t>aðferðir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	FIT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tveggja</a:t>
            </a:r>
            <a:r>
              <a:rPr lang="en-US" dirty="0" smtClean="0"/>
              <a:t> </a:t>
            </a:r>
            <a:r>
              <a:rPr lang="en-US" dirty="0" err="1" smtClean="0"/>
              <a:t>ára</a:t>
            </a:r>
            <a:r>
              <a:rPr lang="en-US" dirty="0" smtClean="0"/>
              <a:t> </a:t>
            </a:r>
            <a:r>
              <a:rPr lang="en-US" dirty="0" err="1" smtClean="0"/>
              <a:t>fresti</a:t>
            </a:r>
            <a:r>
              <a:rPr lang="en-US" dirty="0" smtClean="0"/>
              <a:t> </a:t>
            </a:r>
            <a:r>
              <a:rPr lang="en-US" dirty="0" err="1" smtClean="0"/>
              <a:t>hjá</a:t>
            </a:r>
            <a:r>
              <a:rPr lang="en-US" dirty="0" smtClean="0"/>
              <a:t> 60-69 </a:t>
            </a:r>
            <a:r>
              <a:rPr lang="en-US" dirty="0" err="1" smtClean="0"/>
              <a:t>ára</a:t>
            </a:r>
            <a:r>
              <a:rPr lang="en-US" dirty="0" smtClean="0"/>
              <a:t>. </a:t>
            </a:r>
            <a:r>
              <a:rPr lang="en-US" dirty="0" err="1" smtClean="0"/>
              <a:t>Spegla</a:t>
            </a:r>
            <a:r>
              <a:rPr lang="en-US" dirty="0" smtClean="0"/>
              <a:t> </a:t>
            </a:r>
            <a:r>
              <a:rPr lang="en-US" dirty="0" err="1" smtClean="0"/>
              <a:t>þá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jákvæðir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	</a:t>
            </a:r>
            <a:r>
              <a:rPr lang="en-US" dirty="0" err="1" smtClean="0"/>
              <a:t>Ristilspeglun</a:t>
            </a:r>
            <a:r>
              <a:rPr lang="en-US" dirty="0" smtClean="0"/>
              <a:t> </a:t>
            </a:r>
            <a:r>
              <a:rPr lang="en-US" dirty="0" err="1" smtClean="0"/>
              <a:t>hjá</a:t>
            </a:r>
            <a:r>
              <a:rPr lang="en-US" dirty="0" smtClean="0"/>
              <a:t> 55 </a:t>
            </a:r>
            <a:r>
              <a:rPr lang="en-US" dirty="0" err="1" smtClean="0"/>
              <a:t>og</a:t>
            </a:r>
            <a:r>
              <a:rPr lang="en-US" dirty="0" smtClean="0"/>
              <a:t> 60 </a:t>
            </a:r>
            <a:r>
              <a:rPr lang="en-US" dirty="0" err="1" smtClean="0"/>
              <a:t>ára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5 </a:t>
            </a:r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síðan</a:t>
            </a:r>
            <a:r>
              <a:rPr lang="en-US" dirty="0" smtClean="0"/>
              <a:t> </a:t>
            </a:r>
            <a:r>
              <a:rPr lang="en-US" dirty="0" err="1" smtClean="0"/>
              <a:t>hjá</a:t>
            </a:r>
            <a:r>
              <a:rPr lang="en-US" dirty="0" smtClean="0"/>
              <a:t> 55 </a:t>
            </a:r>
            <a:r>
              <a:rPr lang="en-US" dirty="0" err="1" smtClean="0"/>
              <a:t>ára</a:t>
            </a:r>
            <a:r>
              <a:rPr lang="en-US" dirty="0" smtClean="0"/>
              <a:t>. </a:t>
            </a:r>
            <a:r>
              <a:rPr lang="en-US" dirty="0" err="1" smtClean="0"/>
              <a:t>Fjarlægja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sepa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meta </a:t>
            </a:r>
            <a:r>
              <a:rPr lang="en-US" dirty="0" err="1" smtClean="0"/>
              <a:t>áhættu</a:t>
            </a:r>
            <a:r>
              <a:rPr lang="en-US" dirty="0" smtClean="0"/>
              <a:t> </a:t>
            </a:r>
            <a:r>
              <a:rPr lang="en-US" dirty="0" err="1" smtClean="0"/>
              <a:t>hvers</a:t>
            </a:r>
            <a:r>
              <a:rPr lang="en-US" dirty="0" smtClean="0"/>
              <a:t> </a:t>
            </a:r>
            <a:r>
              <a:rPr lang="en-US" dirty="0" err="1" smtClean="0"/>
              <a:t>einstaklings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setja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eftirlit</a:t>
            </a:r>
            <a:r>
              <a:rPr lang="en-US" dirty="0" smtClean="0"/>
              <a:t> </a:t>
            </a:r>
            <a:r>
              <a:rPr lang="en-US" dirty="0" err="1" smtClean="0"/>
              <a:t>skv</a:t>
            </a:r>
            <a:r>
              <a:rPr lang="en-US" dirty="0" smtClean="0"/>
              <a:t> </a:t>
            </a:r>
            <a:r>
              <a:rPr lang="en-US" dirty="0" err="1" smtClean="0"/>
              <a:t>leiðbeiningum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8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hverju</a:t>
            </a:r>
            <a:r>
              <a:rPr lang="en-US" dirty="0"/>
              <a:t> </a:t>
            </a:r>
            <a:r>
              <a:rPr lang="en-US" dirty="0" err="1"/>
              <a:t>ristilspeglunarskimun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Ristilspeglun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Íslendingar</a:t>
            </a:r>
            <a:r>
              <a:rPr lang="en-US" dirty="0"/>
              <a:t> </a:t>
            </a:r>
            <a:r>
              <a:rPr lang="en-US" dirty="0" err="1"/>
              <a:t>vilja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Á</a:t>
            </a:r>
            <a:r>
              <a:rPr lang="en-US" dirty="0" smtClean="0"/>
              <a:t> 10 </a:t>
            </a:r>
            <a:r>
              <a:rPr lang="en-US" dirty="0" err="1" smtClean="0"/>
              <a:t>ára</a:t>
            </a:r>
            <a:r>
              <a:rPr lang="en-US" dirty="0" smtClean="0"/>
              <a:t> </a:t>
            </a:r>
            <a:r>
              <a:rPr lang="en-US" dirty="0" err="1" smtClean="0"/>
              <a:t>fresti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Separ</a:t>
            </a:r>
            <a:r>
              <a:rPr lang="en-US" dirty="0" smtClean="0"/>
              <a:t> </a:t>
            </a:r>
            <a:r>
              <a:rPr lang="en-US" dirty="0" err="1" smtClean="0"/>
              <a:t>fjarlægðir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gert</a:t>
            </a:r>
            <a:r>
              <a:rPr lang="en-US" dirty="0" smtClean="0"/>
              <a:t> </a:t>
            </a:r>
            <a:r>
              <a:rPr lang="en-US" dirty="0" err="1" smtClean="0"/>
              <a:t>áhættumat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Lækkar</a:t>
            </a:r>
            <a:r>
              <a:rPr lang="en-US" dirty="0"/>
              <a:t> </a:t>
            </a:r>
            <a:r>
              <a:rPr lang="en-US" dirty="0" err="1"/>
              <a:t>dánartíðni</a:t>
            </a:r>
            <a:r>
              <a:rPr lang="en-US" dirty="0"/>
              <a:t> um 70%.</a:t>
            </a:r>
          </a:p>
          <a:p>
            <a:r>
              <a:rPr lang="en-US" dirty="0" err="1"/>
              <a:t>Lækkar</a:t>
            </a:r>
            <a:r>
              <a:rPr lang="en-US" dirty="0"/>
              <a:t> </a:t>
            </a:r>
            <a:r>
              <a:rPr lang="en-US" dirty="0" err="1" smtClean="0"/>
              <a:t>nýgengi</a:t>
            </a:r>
            <a:r>
              <a:rPr lang="en-US" dirty="0" smtClean="0"/>
              <a:t> um </a:t>
            </a:r>
            <a:r>
              <a:rPr lang="en-US" dirty="0" err="1" smtClean="0"/>
              <a:t>amk</a:t>
            </a:r>
            <a:r>
              <a:rPr lang="en-US" dirty="0" smtClean="0"/>
              <a:t> 50%.</a:t>
            </a:r>
          </a:p>
          <a:p>
            <a:r>
              <a:rPr lang="en-US" dirty="0" err="1" smtClean="0"/>
              <a:t>Lækkar</a:t>
            </a:r>
            <a:r>
              <a:rPr lang="en-US" dirty="0" smtClean="0"/>
              <a:t> </a:t>
            </a:r>
            <a:r>
              <a:rPr lang="en-US" dirty="0" err="1" smtClean="0"/>
              <a:t>nýgengi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eldri</a:t>
            </a:r>
            <a:r>
              <a:rPr lang="en-US" dirty="0" smtClean="0"/>
              <a:t> </a:t>
            </a:r>
            <a:r>
              <a:rPr lang="en-US" dirty="0" err="1" smtClean="0"/>
              <a:t>aldursflokkunum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Veldur</a:t>
            </a:r>
            <a:r>
              <a:rPr lang="en-US" dirty="0"/>
              <a:t> </a:t>
            </a:r>
            <a:r>
              <a:rPr lang="en-US" dirty="0" err="1"/>
              <a:t>sparnaði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heilbrigðiskerfinu</a:t>
            </a:r>
            <a:r>
              <a:rPr lang="en-US" dirty="0"/>
              <a:t>.</a:t>
            </a:r>
          </a:p>
          <a:p>
            <a:r>
              <a:rPr lang="en-US" dirty="0" err="1"/>
              <a:t>Flestir</a:t>
            </a:r>
            <a:r>
              <a:rPr lang="en-US" dirty="0"/>
              <a:t> </a:t>
            </a:r>
            <a:r>
              <a:rPr lang="en-US" dirty="0" err="1"/>
              <a:t>meltingarsérfræðingar</a:t>
            </a:r>
            <a:r>
              <a:rPr lang="en-US" dirty="0"/>
              <a:t> per capita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heiminum</a:t>
            </a:r>
            <a:r>
              <a:rPr lang="en-US" dirty="0"/>
              <a:t>.</a:t>
            </a:r>
          </a:p>
          <a:p>
            <a:r>
              <a:rPr lang="en-US" dirty="0" err="1"/>
              <a:t>Höfum</a:t>
            </a:r>
            <a:r>
              <a:rPr lang="en-US" dirty="0"/>
              <a:t> </a:t>
            </a:r>
            <a:r>
              <a:rPr lang="en-US" dirty="0" err="1"/>
              <a:t>allt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landinu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Leit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blóði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hægðum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Óvinsælt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tveggja</a:t>
            </a:r>
            <a:r>
              <a:rPr lang="en-US" dirty="0" smtClean="0"/>
              <a:t> </a:t>
            </a:r>
            <a:r>
              <a:rPr lang="en-US" dirty="0" err="1" smtClean="0"/>
              <a:t>ára</a:t>
            </a:r>
            <a:r>
              <a:rPr lang="en-US" dirty="0" smtClean="0"/>
              <a:t> </a:t>
            </a:r>
            <a:r>
              <a:rPr lang="en-US" dirty="0" err="1" smtClean="0"/>
              <a:t>fresti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Enginn</a:t>
            </a:r>
            <a:r>
              <a:rPr lang="en-US" dirty="0" smtClean="0"/>
              <a:t> </a:t>
            </a:r>
            <a:r>
              <a:rPr lang="en-US" dirty="0" err="1" smtClean="0"/>
              <a:t>grundvöllur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áhættumati</a:t>
            </a:r>
            <a:r>
              <a:rPr lang="en-US" dirty="0" smtClean="0"/>
              <a:t> </a:t>
            </a:r>
            <a:r>
              <a:rPr lang="en-US" dirty="0" err="1" smtClean="0"/>
              <a:t>einstaklinga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Lækkar</a:t>
            </a:r>
            <a:r>
              <a:rPr lang="en-US" dirty="0" smtClean="0"/>
              <a:t> </a:t>
            </a:r>
            <a:r>
              <a:rPr lang="en-US" dirty="0" err="1" smtClean="0"/>
              <a:t>dánartíðni</a:t>
            </a:r>
            <a:r>
              <a:rPr lang="en-US" dirty="0" smtClean="0"/>
              <a:t> um 15% (?)</a:t>
            </a:r>
          </a:p>
          <a:p>
            <a:r>
              <a:rPr lang="en-US" dirty="0" err="1" smtClean="0"/>
              <a:t>Hefur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áhrif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nýgengi</a:t>
            </a:r>
            <a:r>
              <a:rPr lang="en-US" dirty="0" smtClean="0"/>
              <a:t>.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ngin</a:t>
            </a:r>
            <a:r>
              <a:rPr lang="en-US" dirty="0" smtClean="0"/>
              <a:t> </a:t>
            </a:r>
            <a:r>
              <a:rPr lang="en-US" dirty="0" err="1" smtClean="0"/>
              <a:t>áhrif</a:t>
            </a:r>
            <a:r>
              <a:rPr lang="en-US" dirty="0" smtClean="0"/>
              <a:t> </a:t>
            </a:r>
            <a:r>
              <a:rPr lang="en-US" dirty="0" err="1" smtClean="0"/>
              <a:t>hjá</a:t>
            </a:r>
            <a:r>
              <a:rPr lang="en-US" dirty="0" smtClean="0"/>
              <a:t> </a:t>
            </a:r>
            <a:r>
              <a:rPr lang="en-US" dirty="0" err="1" smtClean="0"/>
              <a:t>þeim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yfir</a:t>
            </a:r>
            <a:r>
              <a:rPr lang="en-US" dirty="0" smtClean="0"/>
              <a:t> 80 </a:t>
            </a:r>
            <a:r>
              <a:rPr lang="en-US" dirty="0" err="1" smtClean="0"/>
              <a:t>ára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Veldur</a:t>
            </a:r>
            <a:r>
              <a:rPr lang="en-US" dirty="0" smtClean="0"/>
              <a:t> </a:t>
            </a:r>
            <a:r>
              <a:rPr lang="en-US" dirty="0" err="1" smtClean="0"/>
              <a:t>kostnaði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heilbrigðiskerfinu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Eykur</a:t>
            </a:r>
            <a:r>
              <a:rPr lang="en-US" dirty="0" smtClean="0"/>
              <a:t> </a:t>
            </a:r>
            <a:r>
              <a:rPr lang="en-US" dirty="0" err="1" smtClean="0"/>
              <a:t>vinnu</a:t>
            </a:r>
            <a:r>
              <a:rPr lang="en-US" dirty="0" smtClean="0"/>
              <a:t> </a:t>
            </a:r>
            <a:r>
              <a:rPr lang="en-US" dirty="0" err="1" smtClean="0"/>
              <a:t>heimilislækna</a:t>
            </a:r>
            <a:r>
              <a:rPr lang="en-US" dirty="0" smtClean="0"/>
              <a:t>.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lytja</a:t>
            </a:r>
            <a:r>
              <a:rPr lang="en-US" dirty="0" smtClean="0"/>
              <a:t> inn FIT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tæki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lesa</a:t>
            </a:r>
            <a:r>
              <a:rPr lang="en-US" dirty="0" smtClean="0"/>
              <a:t> </a:t>
            </a:r>
            <a:r>
              <a:rPr lang="en-US" dirty="0" err="1" smtClean="0"/>
              <a:t>úr</a:t>
            </a:r>
            <a:r>
              <a:rPr lang="en-US" dirty="0" smtClean="0"/>
              <a:t> </a:t>
            </a:r>
            <a:r>
              <a:rPr lang="en-US" dirty="0" err="1" smtClean="0"/>
              <a:t>prófunum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4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Ristilspeglunarskráning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Miðlæg</a:t>
            </a:r>
            <a:r>
              <a:rPr lang="en-US" dirty="0" smtClean="0"/>
              <a:t> </a:t>
            </a:r>
            <a:r>
              <a:rPr lang="en-US" dirty="0" err="1" smtClean="0"/>
              <a:t>skráning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ristilspeglanir</a:t>
            </a:r>
            <a:r>
              <a:rPr lang="en-US" dirty="0" smtClean="0"/>
              <a:t>. </a:t>
            </a:r>
            <a:r>
              <a:rPr lang="en-US" dirty="0" err="1" smtClean="0"/>
              <a:t>Sjúkratryggingarstofnum</a:t>
            </a:r>
            <a:r>
              <a:rPr lang="en-US" dirty="0" smtClean="0"/>
              <a:t> </a:t>
            </a:r>
            <a:r>
              <a:rPr lang="en-US" dirty="0" err="1" smtClean="0"/>
              <a:t>Íslands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Landlæknir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Gæðaeftirlit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Sepaskráning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Innköllunarkerfi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sepaeftirlits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19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865</TotalTime>
  <Words>280</Words>
  <Application>Microsoft Macintosh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Af Hverju Ristilspeglunarskimun?</vt:lpstr>
      <vt:lpstr>Markmið skimunar</vt:lpstr>
      <vt:lpstr>Fylgst með markmiðunum</vt:lpstr>
      <vt:lpstr>PowerPoint Presentation</vt:lpstr>
      <vt:lpstr>PowerPoint Presentation</vt:lpstr>
      <vt:lpstr>Framtíðarvandamál</vt:lpstr>
      <vt:lpstr>Tvær aðferðir</vt:lpstr>
      <vt:lpstr>Af hverju ristilspeglunarskimun</vt:lpstr>
      <vt:lpstr>Ristilspeglunarskráning</vt:lpstr>
      <vt:lpstr>Er til fjármagn og læknar til að framkvæma speglanirnar ?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Ristilspeglunarskimun</dc:title>
  <dc:creator>Tryggvi Bjorn Stefansson</dc:creator>
  <cp:lastModifiedBy>Tryggvi Bjorn Stefansson</cp:lastModifiedBy>
  <cp:revision>15</cp:revision>
  <dcterms:created xsi:type="dcterms:W3CDTF">2016-12-31T11:37:29Z</dcterms:created>
  <dcterms:modified xsi:type="dcterms:W3CDTF">2017-01-10T22:38:23Z</dcterms:modified>
</cp:coreProperties>
</file>